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Mono Medium"/>
      <p:regular r:id="rId26"/>
      <p:bold r:id="rId27"/>
      <p:italic r:id="rId28"/>
      <p:boldItalic r:id="rId29"/>
    </p:embeddedFont>
    <p:embeddedFont>
      <p:font typeface="Montserrat SemiBold"/>
      <p:regular r:id="rId30"/>
      <p:bold r:id="rId31"/>
      <p:italic r:id="rId32"/>
      <p:boldItalic r:id="rId33"/>
    </p:embeddedFont>
    <p:embeddedFont>
      <p:font typeface="Montserrat"/>
      <p:regular r:id="rId34"/>
      <p:bold r:id="rId35"/>
      <p:italic r:id="rId36"/>
      <p:boldItalic r:id="rId37"/>
    </p:embeddedFont>
    <p:embeddedFont>
      <p:font typeface="Roboto Mono Light"/>
      <p:regular r:id="rId38"/>
      <p:bold r:id="rId39"/>
      <p:italic r:id="rId40"/>
      <p:boldItalic r:id="rId41"/>
    </p:embeddedFont>
    <p:embeddedFont>
      <p:font typeface="Montserrat Medium"/>
      <p:regular r:id="rId42"/>
      <p:bold r:id="rId43"/>
      <p:italic r:id="rId44"/>
      <p:boldItalic r:id="rId45"/>
    </p:embeddedFont>
    <p:embeddedFont>
      <p:font typeface="Montserrat Light"/>
      <p:regular r:id="rId46"/>
      <p:bold r:id="rId47"/>
      <p:italic r:id="rId48"/>
      <p:boldItalic r:id="rId49"/>
    </p:embeddedFont>
    <p:embeddedFont>
      <p:font typeface="Roboto Mono"/>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Light-italic.fntdata"/><Relationship Id="rId42" Type="http://schemas.openxmlformats.org/officeDocument/2006/relationships/font" Target="fonts/MontserratMedium-regular.fntdata"/><Relationship Id="rId41" Type="http://schemas.openxmlformats.org/officeDocument/2006/relationships/font" Target="fonts/RobotoMonoLight-boldItalic.fntdata"/><Relationship Id="rId44" Type="http://schemas.openxmlformats.org/officeDocument/2006/relationships/font" Target="fonts/MontserratMedium-italic.fntdata"/><Relationship Id="rId43" Type="http://schemas.openxmlformats.org/officeDocument/2006/relationships/font" Target="fonts/MontserratMedium-bold.fntdata"/><Relationship Id="rId46" Type="http://schemas.openxmlformats.org/officeDocument/2006/relationships/font" Target="fonts/MontserratLight-regular.fntdata"/><Relationship Id="rId45"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Light-italic.fntdata"/><Relationship Id="rId47" Type="http://schemas.openxmlformats.org/officeDocument/2006/relationships/font" Target="fonts/MontserratLight-bold.fntdata"/><Relationship Id="rId49"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33" Type="http://schemas.openxmlformats.org/officeDocument/2006/relationships/font" Target="fonts/MontserratSemiBold-boldItalic.fntdata"/><Relationship Id="rId32" Type="http://schemas.openxmlformats.org/officeDocument/2006/relationships/font" Target="fonts/MontserratSemiBold-italic.fntdata"/><Relationship Id="rId35" Type="http://schemas.openxmlformats.org/officeDocument/2006/relationships/font" Target="fonts/Montserrat-bold.fntdata"/><Relationship Id="rId34" Type="http://schemas.openxmlformats.org/officeDocument/2006/relationships/font" Target="fonts/Montserrat-regular.fntdata"/><Relationship Id="rId37" Type="http://schemas.openxmlformats.org/officeDocument/2006/relationships/font" Target="fonts/Montserrat-boldItalic.fntdata"/><Relationship Id="rId36" Type="http://schemas.openxmlformats.org/officeDocument/2006/relationships/font" Target="fonts/Montserrat-italic.fntdata"/><Relationship Id="rId39" Type="http://schemas.openxmlformats.org/officeDocument/2006/relationships/font" Target="fonts/RobotoMonoLight-bold.fntdata"/><Relationship Id="rId38" Type="http://schemas.openxmlformats.org/officeDocument/2006/relationships/font" Target="fonts/RobotoMonoLight-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RobotoMonoMedium-regular.fntdata"/><Relationship Id="rId25" Type="http://schemas.openxmlformats.org/officeDocument/2006/relationships/slide" Target="slides/slide20.xml"/><Relationship Id="rId28" Type="http://schemas.openxmlformats.org/officeDocument/2006/relationships/font" Target="fonts/RobotoMonoMedium-italic.fntdata"/><Relationship Id="rId27" Type="http://schemas.openxmlformats.org/officeDocument/2006/relationships/font" Target="fonts/RobotoMonoMedium-bold.fntdata"/><Relationship Id="rId29" Type="http://schemas.openxmlformats.org/officeDocument/2006/relationships/font" Target="fonts/RobotoMonoMedium-boldItalic.fntdata"/><Relationship Id="rId51" Type="http://schemas.openxmlformats.org/officeDocument/2006/relationships/font" Target="fonts/RobotoMono-bold.fntdata"/><Relationship Id="rId50" Type="http://schemas.openxmlformats.org/officeDocument/2006/relationships/font" Target="fonts/RobotoMono-regular.fntdata"/><Relationship Id="rId53" Type="http://schemas.openxmlformats.org/officeDocument/2006/relationships/font" Target="fonts/RobotoMono-boldItalic.fntdata"/><Relationship Id="rId52" Type="http://schemas.openxmlformats.org/officeDocument/2006/relationships/font" Target="fonts/RobotoMon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oud.google.com/compute/docs/gpus/about-gpus#gpu-machine-types" TargetMode="External"/><Relationship Id="rId3" Type="http://schemas.openxmlformats.org/officeDocument/2006/relationships/hyperlink" Target="https://cloud.google.com/compute/docs/gpus" TargetMode="External"/><Relationship Id="rId4" Type="http://schemas.openxmlformats.org/officeDocument/2006/relationships/hyperlink" Target="https://cloud.google.com/compute/vm-instance-pricing#accelerator-optimized"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oud.google.com/blog/products/containers-kubernetes/serving-gemma-on-google-kubernetes-engine-deep-dive" TargetMode="External"/><Relationship Id="rId3" Type="http://schemas.openxmlformats.org/officeDocument/2006/relationships/hyperlink" Target="https://aws.amazon.com/machine-learning/lear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oud.google.com/blog/products/containers-kubernetes/serving-gemma-on-google-kubernetes-engine-deep-dive" TargetMode="External"/><Relationship Id="rId3" Type="http://schemas.openxmlformats.org/officeDocument/2006/relationships/hyperlink" Target="https://cloud.google.com/kubernetes-engine/docs/tutorials/serve-gemma-gpu-vll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e0102db09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ce0102db09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e0102db09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ce0102db09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d0deb1399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d0deb1399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Montserrat"/>
                <a:ea typeface="Montserrat"/>
                <a:cs typeface="Montserrat"/>
                <a:sym typeface="Montserrat"/>
              </a:rPr>
              <a:t>These are not the recommended settings but we don’t have L4 in AU</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br>
              <a:rPr lang="en" sz="1400">
                <a:solidFill>
                  <a:schemeClr val="dk1"/>
                </a:solidFill>
                <a:latin typeface="Montserrat"/>
                <a:ea typeface="Montserrat"/>
                <a:cs typeface="Montserrat"/>
                <a:sym typeface="Montserrat"/>
              </a:rPr>
            </a:br>
            <a:r>
              <a:rPr lang="en" sz="1400">
                <a:solidFill>
                  <a:schemeClr val="dk1"/>
                </a:solidFill>
                <a:latin typeface="Montserrat"/>
                <a:ea typeface="Montserrat"/>
                <a:cs typeface="Montserrat"/>
                <a:sym typeface="Montserrat"/>
              </a:rPr>
              <a:t>AWS: </a:t>
            </a:r>
            <a:br>
              <a:rPr lang="en" sz="1400">
                <a:solidFill>
                  <a:schemeClr val="dk1"/>
                </a:solidFill>
                <a:latin typeface="Montserrat"/>
                <a:ea typeface="Montserrat"/>
                <a:cs typeface="Montserrat"/>
                <a:sym typeface="Montserrat"/>
              </a:rPr>
            </a:br>
            <a:r>
              <a:rPr lang="en" sz="1400">
                <a:solidFill>
                  <a:schemeClr val="dk1"/>
                </a:solidFill>
                <a:latin typeface="Montserrat"/>
                <a:ea typeface="Montserrat"/>
                <a:cs typeface="Montserrat"/>
                <a:sym typeface="Montserrat"/>
              </a:rPr>
              <a:t>G4dn instances, powered by NVIDIA T4 GPUs, are the lowest cost GPU-based instances in the cloud for machine learning inference and small scale training. They also provide high performance and are a cost-effective solution for graphics applications that are optimized for NVIDIA GPUs using NVIDIA libraries such as CUDA, CuDNN, and NVENC.</a:t>
            </a:r>
            <a:br>
              <a:rPr lang="en" sz="1400">
                <a:solidFill>
                  <a:schemeClr val="dk1"/>
                </a:solidFill>
                <a:latin typeface="Montserrat"/>
                <a:ea typeface="Montserrat"/>
                <a:cs typeface="Montserrat"/>
                <a:sym typeface="Montserrat"/>
              </a:rPr>
            </a:br>
            <a:r>
              <a:rPr lang="en" sz="1400">
                <a:solidFill>
                  <a:schemeClr val="dk1"/>
                </a:solidFill>
                <a:latin typeface="Montserrat"/>
                <a:ea typeface="Montserrat"/>
                <a:cs typeface="Montserrat"/>
                <a:sym typeface="Montserrat"/>
              </a:rPr>
              <a:t>Source: https://aws.amazon.com/ec2/instance-types/g4/</a:t>
            </a:r>
            <a:br>
              <a:rPr lang="en" sz="1400">
                <a:solidFill>
                  <a:schemeClr val="dk1"/>
                </a:solidFill>
                <a:latin typeface="Montserrat"/>
                <a:ea typeface="Montserrat"/>
                <a:cs typeface="Montserrat"/>
                <a:sym typeface="Montserrat"/>
              </a:rPr>
            </a:br>
            <a:br>
              <a:rPr lang="en" sz="1400">
                <a:solidFill>
                  <a:schemeClr val="dk1"/>
                </a:solidFill>
                <a:latin typeface="Montserrat"/>
                <a:ea typeface="Montserrat"/>
                <a:cs typeface="Montserrat"/>
                <a:sym typeface="Montserrat"/>
              </a:rPr>
            </a:b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400" u="sng">
                <a:solidFill>
                  <a:schemeClr val="hlink"/>
                </a:solidFill>
                <a:latin typeface="Montserrat"/>
                <a:ea typeface="Montserrat"/>
                <a:cs typeface="Montserrat"/>
                <a:sym typeface="Montserrat"/>
                <a:hlinkClick r:id="rId2"/>
              </a:rPr>
              <a:t>https://cloud.google.com/compute/docs/gpus/about-gpus#gpu-machine-types</a:t>
            </a: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400" u="sng">
                <a:solidFill>
                  <a:schemeClr val="hlink"/>
                </a:solidFill>
                <a:latin typeface="Montserrat"/>
                <a:ea typeface="Montserrat"/>
                <a:cs typeface="Montserrat"/>
                <a:sym typeface="Montserrat"/>
                <a:hlinkClick r:id="rId3"/>
              </a:rPr>
              <a:t>https://cloud.google.com/compute/docs/gpus</a:t>
            </a: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400">
                <a:solidFill>
                  <a:schemeClr val="dk1"/>
                </a:solidFill>
                <a:latin typeface="Montserrat"/>
                <a:ea typeface="Montserrat"/>
                <a:cs typeface="Montserrat"/>
                <a:sym typeface="Montserrat"/>
              </a:rPr>
              <a:t>gcloud compute accelerator-types list</a:t>
            </a:r>
            <a:endParaRPr sz="14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4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300" u="sng">
                <a:solidFill>
                  <a:schemeClr val="hlink"/>
                </a:solidFill>
                <a:latin typeface="Montserrat"/>
                <a:ea typeface="Montserrat"/>
                <a:cs typeface="Montserrat"/>
                <a:sym typeface="Montserrat"/>
                <a:hlinkClick r:id="rId4"/>
              </a:rPr>
              <a:t>https://cloud.google.com/compute/vm-instance-pricing#accelerator-optimized</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300">
                <a:solidFill>
                  <a:schemeClr val="dk1"/>
                </a:solidFill>
                <a:latin typeface="Montserrat"/>
                <a:ea typeface="Montserrat"/>
                <a:cs typeface="Montserrat"/>
                <a:sym typeface="Montserrat"/>
              </a:rPr>
              <a:t>8 GPUs, 208 CPUs</a:t>
            </a:r>
            <a:endParaRPr sz="1300">
              <a:solidFill>
                <a:schemeClr val="dk1"/>
              </a:solidFill>
              <a:latin typeface="Montserrat"/>
              <a:ea typeface="Montserrat"/>
              <a:cs typeface="Montserrat"/>
              <a:sym typeface="Montserra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d12413052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d12413052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e0102db09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e0102db09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d12413052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d12413052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d0deb1399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d0deb1399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d12413052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d12413052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e0102db09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ce0102db09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053F74"/>
                </a:solidFill>
                <a:latin typeface="Montserrat"/>
                <a:ea typeface="Montserrat"/>
                <a:cs typeface="Montserrat"/>
                <a:sym typeface="Montserrat"/>
              </a:rPr>
              <a:t>Quotas - 0 initially, increase autoapproved</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300">
                <a:solidFill>
                  <a:srgbClr val="053F74"/>
                </a:solidFill>
                <a:latin typeface="Montserrat"/>
                <a:ea typeface="Montserrat"/>
                <a:cs typeface="Montserrat"/>
                <a:sym typeface="Montserrat"/>
              </a:rPr>
              <a:t>Billing alerts - not real time.</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br>
              <a:rPr lang="en" sz="1300">
                <a:solidFill>
                  <a:srgbClr val="053F74"/>
                </a:solidFill>
                <a:latin typeface="Montserrat"/>
                <a:ea typeface="Montserrat"/>
                <a:cs typeface="Montserrat"/>
                <a:sym typeface="Montserrat"/>
              </a:rPr>
            </a:br>
            <a:br>
              <a:rPr lang="en" sz="1300">
                <a:solidFill>
                  <a:srgbClr val="053F74"/>
                </a:solidFill>
                <a:latin typeface="Montserrat"/>
                <a:ea typeface="Montserrat"/>
                <a:cs typeface="Montserrat"/>
                <a:sym typeface="Montserrat"/>
              </a:rPr>
            </a:br>
            <a:r>
              <a:rPr lang="en" sz="1300">
                <a:solidFill>
                  <a:srgbClr val="053F74"/>
                </a:solidFill>
                <a:latin typeface="Montserrat"/>
                <a:ea typeface="Montserrat"/>
                <a:cs typeface="Montserrat"/>
                <a:sym typeface="Montserrat"/>
              </a:rPr>
              <a:t>TODO - </a:t>
            </a:r>
            <a:r>
              <a:rPr lang="en" sz="1000">
                <a:solidFill>
                  <a:srgbClr val="595959"/>
                </a:solidFill>
                <a:latin typeface="Roboto Mono"/>
                <a:ea typeface="Roboto Mono"/>
                <a:cs typeface="Roboto Mono"/>
                <a:sym typeface="Roboto Mono"/>
              </a:rPr>
              <a:t>n2-standard-32 is wrong type. Get correct example. </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300">
                <a:solidFill>
                  <a:srgbClr val="053F74"/>
                </a:solidFill>
                <a:latin typeface="Montserrat"/>
                <a:ea typeface="Montserrat"/>
                <a:cs typeface="Montserrat"/>
                <a:sym typeface="Montserrat"/>
              </a:rPr>
              <a:t>—-</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300">
                <a:solidFill>
                  <a:srgbClr val="053F74"/>
                </a:solidFill>
                <a:latin typeface="Montserrat"/>
                <a:ea typeface="Montserrat"/>
                <a:cs typeface="Montserrat"/>
                <a:sym typeface="Montserrat"/>
              </a:rPr>
              <a:t>Understand requirements</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300">
                <a:solidFill>
                  <a:srgbClr val="053F74"/>
                </a:solidFill>
                <a:latin typeface="Montserrat"/>
                <a:ea typeface="Montserrat"/>
                <a:cs typeface="Montserrat"/>
                <a:sym typeface="Montserrat"/>
              </a:rPr>
              <a:t>Understand resource usage and costs</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300">
                <a:solidFill>
                  <a:srgbClr val="053F74"/>
                </a:solidFill>
                <a:latin typeface="Montserrat"/>
                <a:ea typeface="Montserrat"/>
                <a:cs typeface="Montserrat"/>
                <a:sym typeface="Montserrat"/>
              </a:rPr>
              <a:t>Understand compatibility and availability</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300">
                <a:solidFill>
                  <a:srgbClr val="053F74"/>
                </a:solidFill>
                <a:latin typeface="Montserrat"/>
                <a:ea typeface="Montserrat"/>
                <a:cs typeface="Montserrat"/>
                <a:sym typeface="Montserrat"/>
              </a:rPr>
              <a:t>	Accelerator-optimized VMs available in limited regions</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300">
                <a:solidFill>
                  <a:srgbClr val="053F74"/>
                </a:solidFill>
                <a:latin typeface="Montserrat"/>
                <a:ea typeface="Montserrat"/>
                <a:cs typeface="Montserrat"/>
                <a:sym typeface="Montserrat"/>
              </a:rPr>
              <a:t>	Accelerator + Machine type compatibility</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300">
                <a:solidFill>
                  <a:srgbClr val="053F74"/>
                </a:solidFill>
                <a:latin typeface="Montserrat"/>
                <a:ea typeface="Montserrat"/>
                <a:cs typeface="Montserrat"/>
                <a:sym typeface="Montserrat"/>
              </a:rPr>
              <a:t>Check Quotas</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300">
                <a:solidFill>
                  <a:srgbClr val="053F74"/>
                </a:solidFill>
                <a:latin typeface="Montserrat"/>
                <a:ea typeface="Montserrat"/>
                <a:cs typeface="Montserrat"/>
                <a:sym typeface="Montserrat"/>
              </a:rPr>
              <a:t>	GPU_ALL_REGIONS</a:t>
            </a:r>
            <a:endParaRPr sz="13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t/>
            </a:r>
            <a:endParaRPr sz="1300">
              <a:solidFill>
                <a:srgbClr val="053F74"/>
              </a:solidFill>
              <a:latin typeface="Montserrat"/>
              <a:ea typeface="Montserrat"/>
              <a:cs typeface="Montserrat"/>
              <a:sym typeface="Montserrat"/>
            </a:endParaRPr>
          </a:p>
          <a:p>
            <a:pPr indent="0" lvl="0" marL="0" rtl="0" algn="l">
              <a:spcBef>
                <a:spcPts val="1200"/>
              </a:spcBef>
              <a:spcAft>
                <a:spcPts val="0"/>
              </a:spcAft>
              <a:buNone/>
            </a:pPr>
            <a:r>
              <a:t/>
            </a:r>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ce0102db09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ce0102db09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ce0102db0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ce0102db0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ce0102db09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ce0102db09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u="sng">
                <a:solidFill>
                  <a:srgbClr val="0097A7"/>
                </a:solidFill>
                <a:latin typeface="Montserrat"/>
                <a:ea typeface="Montserrat"/>
                <a:cs typeface="Montserrat"/>
                <a:sym typeface="Montserrat"/>
                <a:hlinkClick r:id="rId2">
                  <a:extLst>
                    <a:ext uri="{A12FA001-AC4F-418D-AE19-62706E023703}">
                      <ahyp:hlinkClr val="tx"/>
                    </a:ext>
                  </a:extLst>
                </a:hlinkClick>
              </a:rPr>
              <a:t>https://cloud.google.com/blog/products/containers-kubernetes/serving-gemma-on-google-kubernetes-engine-deep-dive</a:t>
            </a:r>
            <a:r>
              <a:rPr lang="en" sz="1800">
                <a:solidFill>
                  <a:srgbClr val="053F74"/>
                </a:solidFill>
                <a:latin typeface="Montserrat"/>
                <a:ea typeface="Montserrat"/>
                <a:cs typeface="Montserrat"/>
                <a:sym typeface="Montserrat"/>
              </a:rPr>
              <a:t> </a:t>
            </a:r>
            <a:endParaRPr sz="18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8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800">
                <a:solidFill>
                  <a:srgbClr val="053F74"/>
                </a:solidFill>
                <a:latin typeface="Montserrat"/>
                <a:ea typeface="Montserrat"/>
                <a:cs typeface="Montserrat"/>
                <a:sym typeface="Montserrat"/>
              </a:rPr>
              <a:t>AWS AI/ML learn: </a:t>
            </a:r>
            <a:r>
              <a:rPr lang="en" sz="1800" u="sng">
                <a:solidFill>
                  <a:schemeClr val="hlink"/>
                </a:solidFill>
                <a:latin typeface="Montserrat"/>
                <a:ea typeface="Montserrat"/>
                <a:cs typeface="Montserrat"/>
                <a:sym typeface="Montserrat"/>
                <a:hlinkClick r:id="rId3"/>
              </a:rPr>
              <a:t>https://aws.amazon.com/machine-learning/learn/</a:t>
            </a:r>
            <a:endParaRPr sz="18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8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8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800">
                <a:solidFill>
                  <a:srgbClr val="053F74"/>
                </a:solidFill>
                <a:latin typeface="Montserrat"/>
                <a:ea typeface="Montserrat"/>
                <a:cs typeface="Montserrat"/>
                <a:sym typeface="Montserrat"/>
              </a:rPr>
              <a:t>The Transformer plays a role in preparing the input data before it reaches the predictor and, optionally, processing the output data from the predictor before it is returned to the client. This can include tasks like normalization, encoding categorical variables, handling missing values, and more.</a:t>
            </a:r>
            <a:endParaRPr sz="18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800">
              <a:solidFill>
                <a:srgbClr val="053F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053F74"/>
              </a:solidFill>
              <a:latin typeface="Montserrat"/>
              <a:ea typeface="Montserrat"/>
              <a:cs typeface="Montserrat"/>
              <a:sym typeface="Montserrat"/>
            </a:endParaRPr>
          </a:p>
          <a:p>
            <a:pPr indent="0" lvl="0" marL="0" rtl="0" algn="l">
              <a:spcBef>
                <a:spcPts val="1200"/>
              </a:spcBef>
              <a:spcAft>
                <a:spcPts val="0"/>
              </a:spcAft>
              <a:buNone/>
            </a:pPr>
            <a:r>
              <a:t/>
            </a:r>
            <a:endParaRPr>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d12413052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d12413052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ce0102db09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ce0102db09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Medium"/>
              <a:buChar char="●"/>
            </a:pPr>
            <a:r>
              <a:rPr lang="en" sz="1400">
                <a:latin typeface="Montserrat Medium"/>
                <a:ea typeface="Montserrat Medium"/>
                <a:cs typeface="Montserrat Medium"/>
                <a:sym typeface="Montserrat Medium"/>
              </a:rPr>
              <a:t>2 B / 7 B</a:t>
            </a:r>
            <a:endParaRPr sz="1400">
              <a:latin typeface="Montserrat Medium"/>
              <a:ea typeface="Montserrat Medium"/>
              <a:cs typeface="Montserrat Medium"/>
              <a:sym typeface="Montserrat Medium"/>
            </a:endParaRPr>
          </a:p>
          <a:p>
            <a:pPr indent="-317500" lvl="0" marL="457200" rtl="0" algn="l">
              <a:spcBef>
                <a:spcPts val="0"/>
              </a:spcBef>
              <a:spcAft>
                <a:spcPts val="0"/>
              </a:spcAft>
              <a:buSzPts val="1400"/>
              <a:buFont typeface="Montserrat Medium"/>
              <a:buChar char="●"/>
            </a:pPr>
            <a:r>
              <a:rPr lang="en" sz="1400">
                <a:latin typeface="Montserrat Medium"/>
                <a:ea typeface="Montserrat Medium"/>
                <a:cs typeface="Montserrat Medium"/>
                <a:sym typeface="Montserrat Medium"/>
              </a:rPr>
              <a:t>Instruct</a:t>
            </a:r>
            <a:endParaRPr sz="1400">
              <a:latin typeface="Montserrat Medium"/>
              <a:ea typeface="Montserrat Medium"/>
              <a:cs typeface="Montserrat Medium"/>
              <a:sym typeface="Montserrat Medium"/>
            </a:endParaRPr>
          </a:p>
          <a:p>
            <a:pPr indent="-317500" lvl="0" marL="457200" rtl="0" algn="l">
              <a:spcBef>
                <a:spcPts val="0"/>
              </a:spcBef>
              <a:spcAft>
                <a:spcPts val="0"/>
              </a:spcAft>
              <a:buSzPts val="1400"/>
              <a:buFont typeface="Montserrat Medium"/>
              <a:buChar char="●"/>
            </a:pPr>
            <a:r>
              <a:rPr lang="en" sz="1400">
                <a:latin typeface="Montserrat Medium"/>
                <a:ea typeface="Montserrat Medium"/>
                <a:cs typeface="Montserrat Medium"/>
                <a:sym typeface="Montserrat Medium"/>
              </a:rPr>
              <a:t>Deploy options</a:t>
            </a:r>
            <a:endParaRPr sz="1400">
              <a:latin typeface="Montserrat Medium"/>
              <a:ea typeface="Montserrat Medium"/>
              <a:cs typeface="Montserrat Medium"/>
              <a:sym typeface="Montserrat Medium"/>
            </a:endParaRPr>
          </a:p>
          <a:p>
            <a:pPr indent="0" lvl="0" marL="0" rtl="0" algn="l">
              <a:spcBef>
                <a:spcPts val="0"/>
              </a:spcBef>
              <a:spcAft>
                <a:spcPts val="0"/>
              </a:spcAft>
              <a:buNone/>
            </a:pPr>
            <a:br>
              <a:rPr lang="en" sz="1400">
                <a:latin typeface="Montserrat Medium"/>
                <a:ea typeface="Montserrat Medium"/>
                <a:cs typeface="Montserrat Medium"/>
                <a:sym typeface="Montserrat Medium"/>
              </a:rPr>
            </a:br>
            <a:br>
              <a:rPr lang="en" sz="1400">
                <a:latin typeface="Montserrat Medium"/>
                <a:ea typeface="Montserrat Medium"/>
                <a:cs typeface="Montserrat Medium"/>
                <a:sym typeface="Montserrat Medium"/>
              </a:rPr>
            </a:br>
            <a:r>
              <a:rPr lang="en" sz="1400">
                <a:latin typeface="Montserrat Medium"/>
                <a:ea typeface="Montserrat Medium"/>
                <a:cs typeface="Montserrat Medium"/>
                <a:sym typeface="Montserrat Medium"/>
              </a:rPr>
              <a:t>Announced late Feb 2024</a:t>
            </a:r>
            <a:br>
              <a:rPr lang="en" sz="1400">
                <a:latin typeface="Montserrat Medium"/>
                <a:ea typeface="Montserrat Medium"/>
                <a:cs typeface="Montserrat Medium"/>
                <a:sym typeface="Montserrat Medium"/>
              </a:rPr>
            </a:br>
            <a:br>
              <a:rPr lang="en" sz="1400">
                <a:latin typeface="Montserrat Medium"/>
                <a:ea typeface="Montserrat Medium"/>
                <a:cs typeface="Montserrat Medium"/>
                <a:sym typeface="Montserrat Medium"/>
              </a:rPr>
            </a:br>
            <a:r>
              <a:rPr lang="en" sz="1400">
                <a:latin typeface="Montserrat Medium"/>
                <a:ea typeface="Montserrat Medium"/>
                <a:cs typeface="Montserrat Medium"/>
                <a:sym typeface="Montserrat Medium"/>
              </a:rPr>
              <a:t>Very Light-weight, easy to experiment with, OSS.</a:t>
            </a:r>
            <a:br>
              <a:rPr lang="en" sz="1400">
                <a:latin typeface="Montserrat Medium"/>
                <a:ea typeface="Montserrat Medium"/>
                <a:cs typeface="Montserrat Medium"/>
                <a:sym typeface="Montserrat Medium"/>
              </a:rPr>
            </a:br>
            <a:br>
              <a:rPr lang="en" sz="1400">
                <a:latin typeface="Montserrat Medium"/>
                <a:ea typeface="Montserrat Medium"/>
                <a:cs typeface="Montserrat Medium"/>
                <a:sym typeface="Montserrat Medium"/>
              </a:rPr>
            </a:br>
            <a:r>
              <a:rPr lang="en" sz="1400">
                <a:latin typeface="Montserrat Medium"/>
                <a:ea typeface="Montserrat Medium"/>
                <a:cs typeface="Montserrat Medium"/>
                <a:sym typeface="Montserrat Medium"/>
              </a:rPr>
              <a:t>GPT4 - 175B, Gemini - 0.5 trillion - TODO confirm</a:t>
            </a:r>
            <a:endParaRPr sz="1400">
              <a:latin typeface="Montserrat Medium"/>
              <a:ea typeface="Montserrat Medium"/>
              <a:cs typeface="Montserrat Medium"/>
              <a:sym typeface="Montserrat Medium"/>
            </a:endParaRPr>
          </a:p>
          <a:p>
            <a:pPr indent="0" lvl="0" marL="0" rtl="0" algn="l">
              <a:spcBef>
                <a:spcPts val="0"/>
              </a:spcBef>
              <a:spcAft>
                <a:spcPts val="0"/>
              </a:spcAft>
              <a:buNone/>
            </a:pPr>
            <a:r>
              <a:t/>
            </a:r>
            <a:endParaRPr sz="1400">
              <a:latin typeface="Montserrat Medium"/>
              <a:ea typeface="Montserrat Medium"/>
              <a:cs typeface="Montserrat Medium"/>
              <a:sym typeface="Montserrat Medium"/>
            </a:endParaRPr>
          </a:p>
          <a:p>
            <a:pPr indent="0" lvl="0" marL="0" rtl="0" algn="l">
              <a:spcBef>
                <a:spcPts val="0"/>
              </a:spcBef>
              <a:spcAft>
                <a:spcPts val="0"/>
              </a:spcAft>
              <a:buNone/>
            </a:pPr>
            <a:r>
              <a:rPr lang="en" sz="1400">
                <a:latin typeface="Montserrat Medium"/>
                <a:ea typeface="Montserrat Medium"/>
                <a:cs typeface="Montserrat Medium"/>
                <a:sym typeface="Montserrat Medium"/>
              </a:rPr>
              <a:t>Not only/important number to compare models on</a:t>
            </a:r>
            <a:endParaRPr sz="1400">
              <a:latin typeface="Montserrat Medium"/>
              <a:ea typeface="Montserrat Medium"/>
              <a:cs typeface="Montserrat Medium"/>
              <a:sym typeface="Montserrat Medium"/>
            </a:endParaRPr>
          </a:p>
          <a:p>
            <a:pPr indent="0" lvl="0" marL="0" rtl="0" algn="l">
              <a:spcBef>
                <a:spcPts val="0"/>
              </a:spcBef>
              <a:spcAft>
                <a:spcPts val="0"/>
              </a:spcAft>
              <a:buNone/>
            </a:pPr>
            <a:r>
              <a:t/>
            </a:r>
            <a:endParaRPr sz="1400">
              <a:latin typeface="Montserrat Medium"/>
              <a:ea typeface="Montserrat Medium"/>
              <a:cs typeface="Montserrat Medium"/>
              <a:sym typeface="Montserrat Medium"/>
            </a:endParaRPr>
          </a:p>
          <a:p>
            <a:pPr indent="0" lvl="0" marL="0" rtl="0" algn="l">
              <a:spcBef>
                <a:spcPts val="0"/>
              </a:spcBef>
              <a:spcAft>
                <a:spcPts val="0"/>
              </a:spcAft>
              <a:buNone/>
            </a:pPr>
            <a:r>
              <a:rPr lang="en" sz="1400">
                <a:latin typeface="Montserrat Medium"/>
                <a:ea typeface="Montserrat Medium"/>
                <a:cs typeface="Montserrat Medium"/>
                <a:sym typeface="Montserrat Medium"/>
              </a:rPr>
              <a:t>Accept License</a:t>
            </a:r>
            <a:endParaRPr sz="1400">
              <a:latin typeface="Montserrat Medium"/>
              <a:ea typeface="Montserrat Medium"/>
              <a:cs typeface="Montserrat Medium"/>
              <a:sym typeface="Montserrat Medium"/>
            </a:endParaRPr>
          </a:p>
          <a:p>
            <a:pPr indent="0" lvl="0" marL="0" rtl="0" algn="l">
              <a:spcBef>
                <a:spcPts val="0"/>
              </a:spcBef>
              <a:spcAft>
                <a:spcPts val="0"/>
              </a:spcAft>
              <a:buNone/>
            </a:pPr>
            <a:r>
              <a:t/>
            </a:r>
            <a:endParaRPr sz="1400">
              <a:latin typeface="Montserrat Medium"/>
              <a:ea typeface="Montserrat Medium"/>
              <a:cs typeface="Montserrat Medium"/>
              <a:sym typeface="Montserrat Medium"/>
            </a:endParaRPr>
          </a:p>
          <a:p>
            <a:pPr indent="0" lvl="0" marL="0" rtl="0" algn="l">
              <a:spcBef>
                <a:spcPts val="0"/>
              </a:spcBef>
              <a:spcAft>
                <a:spcPts val="0"/>
              </a:spcAft>
              <a:buNone/>
            </a:pPr>
            <a:r>
              <a:t/>
            </a:r>
            <a:endParaRPr sz="1400">
              <a:latin typeface="Montserrat Medium"/>
              <a:ea typeface="Montserrat Medium"/>
              <a:cs typeface="Montserrat Medium"/>
              <a:sym typeface="Montserrat Medium"/>
            </a:endParaRPr>
          </a:p>
          <a:p>
            <a:pPr indent="0" lvl="0" marL="0" rtl="0" algn="l">
              <a:spcBef>
                <a:spcPts val="0"/>
              </a:spcBef>
              <a:spcAft>
                <a:spcPts val="0"/>
              </a:spcAft>
              <a:buNone/>
            </a:pPr>
            <a:r>
              <a:t/>
            </a:r>
            <a:endParaRPr sz="1400">
              <a:latin typeface="Montserrat Medium"/>
              <a:ea typeface="Montserrat Medium"/>
              <a:cs typeface="Montserrat Medium"/>
              <a:sym typeface="Montserrat Medium"/>
            </a:endParaRPr>
          </a:p>
          <a:p>
            <a:pPr indent="0" lvl="0" marL="0" rtl="0" algn="l">
              <a:spcBef>
                <a:spcPts val="0"/>
              </a:spcBef>
              <a:spcAft>
                <a:spcPts val="0"/>
              </a:spcAft>
              <a:buNone/>
            </a:pPr>
            <a:r>
              <a:t/>
            </a:r>
            <a:endParaRPr sz="1400">
              <a:latin typeface="Montserrat Medium"/>
              <a:ea typeface="Montserrat Medium"/>
              <a:cs typeface="Montserrat Medium"/>
              <a:sym typeface="Montserrat Medium"/>
            </a:endParaRPr>
          </a:p>
          <a:p>
            <a:pPr indent="0" lvl="0" marL="0" rtl="0" algn="l">
              <a:spcBef>
                <a:spcPts val="0"/>
              </a:spcBef>
              <a:spcAft>
                <a:spcPts val="0"/>
              </a:spcAft>
              <a:buNone/>
            </a:pPr>
            <a:r>
              <a:t/>
            </a:r>
            <a:endParaRPr sz="1400">
              <a:latin typeface="Montserrat Medium"/>
              <a:ea typeface="Montserrat Medium"/>
              <a:cs typeface="Montserrat Medium"/>
              <a:sym typeface="Montserrat Medium"/>
            </a:endParaRPr>
          </a:p>
          <a:p>
            <a:pPr indent="0" lvl="0" marL="0" rtl="0" algn="l">
              <a:spcBef>
                <a:spcPts val="0"/>
              </a:spcBef>
              <a:spcAft>
                <a:spcPts val="0"/>
              </a:spcAft>
              <a:buNone/>
            </a:pPr>
            <a:r>
              <a:rPr lang="en" sz="1400">
                <a:latin typeface="Montserrat Medium"/>
                <a:ea typeface="Montserrat Medium"/>
                <a:cs typeface="Montserrat Medium"/>
                <a:sym typeface="Montserrat Medium"/>
              </a:rPr>
              <a:t>—-</a:t>
            </a:r>
            <a:endParaRPr sz="1400">
              <a:latin typeface="Montserrat Medium"/>
              <a:ea typeface="Montserrat Medium"/>
              <a:cs typeface="Montserrat Medium"/>
              <a:sym typeface="Montserrat Medium"/>
            </a:endParaRPr>
          </a:p>
          <a:p>
            <a:pPr indent="0" lvl="0" marL="0" rtl="0" algn="l">
              <a:spcBef>
                <a:spcPts val="0"/>
              </a:spcBef>
              <a:spcAft>
                <a:spcPts val="0"/>
              </a:spcAft>
              <a:buNone/>
            </a:pPr>
            <a:r>
              <a:rPr lang="en" sz="1400">
                <a:latin typeface="Montserrat Medium"/>
                <a:ea typeface="Montserrat Medium"/>
                <a:cs typeface="Montserrat Medium"/>
                <a:sym typeface="Montserrat Medium"/>
              </a:rPr>
              <a:t>Theory</a:t>
            </a:r>
            <a:br>
              <a:rPr lang="en" sz="1400">
                <a:latin typeface="Montserrat Medium"/>
                <a:ea typeface="Montserrat Medium"/>
                <a:cs typeface="Montserrat Medium"/>
                <a:sym typeface="Montserrat Medium"/>
              </a:rPr>
            </a:br>
            <a:endParaRPr sz="1400">
              <a:latin typeface="Montserrat Medium"/>
              <a:ea typeface="Montserrat Medium"/>
              <a:cs typeface="Montserrat Medium"/>
              <a:sym typeface="Montserrat Medium"/>
            </a:endParaRPr>
          </a:p>
          <a:p>
            <a:pPr indent="0" lvl="0" marL="0" rtl="0" algn="l">
              <a:spcBef>
                <a:spcPts val="0"/>
              </a:spcBef>
              <a:spcAft>
                <a:spcPts val="0"/>
              </a:spcAft>
              <a:buClr>
                <a:schemeClr val="dk1"/>
              </a:buClr>
              <a:buSzPts val="1100"/>
              <a:buFont typeface="Arial"/>
              <a:buNone/>
            </a:pPr>
            <a:r>
              <a:rPr lang="en" sz="1400">
                <a:latin typeface="Montserrat Medium"/>
                <a:ea typeface="Montserrat Medium"/>
                <a:cs typeface="Montserrat Medium"/>
                <a:sym typeface="Montserrat Medium"/>
              </a:rPr>
              <a:t>Base Models: The base version of a model like Gemma is typically trained on a broad dataset to perform a wide range of tasks without specific tuning towards following instructions. Its training is focused on general language understanding and generation.</a:t>
            </a:r>
            <a:endParaRPr sz="1400">
              <a:latin typeface="Montserrat Medium"/>
              <a:ea typeface="Montserrat Medium"/>
              <a:cs typeface="Montserrat Medium"/>
              <a:sym typeface="Montserrat Medium"/>
            </a:endParaRPr>
          </a:p>
          <a:p>
            <a:pPr indent="0" lvl="0" marL="0" rtl="0" algn="l">
              <a:spcBef>
                <a:spcPts val="0"/>
              </a:spcBef>
              <a:spcAft>
                <a:spcPts val="0"/>
              </a:spcAft>
              <a:buClr>
                <a:schemeClr val="dk1"/>
              </a:buClr>
              <a:buSzPts val="1100"/>
              <a:buFont typeface="Arial"/>
              <a:buNone/>
            </a:pPr>
            <a:r>
              <a:rPr lang="en" sz="1400">
                <a:latin typeface="Montserrat Medium"/>
                <a:ea typeface="Montserrat Medium"/>
                <a:cs typeface="Montserrat Medium"/>
                <a:sym typeface="Montserrat Medium"/>
              </a:rPr>
              <a:t>Instruct Models: Instruct versions are fine-tuned or additionally trained to prioritize and understand user instructions better. This training involves using datasets where the model outputs are aligned more closely with detailed user prompts or instructions, often involving human feedback or specialized datasets that emphasize task fulfillment based on instructions.</a:t>
            </a:r>
            <a:endParaRPr sz="1400">
              <a:latin typeface="Montserrat Medium"/>
              <a:ea typeface="Montserrat Medium"/>
              <a:cs typeface="Montserrat Medium"/>
              <a:sym typeface="Montserrat Medium"/>
            </a:endParaRPr>
          </a:p>
          <a:p>
            <a:pPr indent="0" lvl="0" marL="0" rtl="0" algn="l">
              <a:spcBef>
                <a:spcPts val="0"/>
              </a:spcBef>
              <a:spcAft>
                <a:spcPts val="0"/>
              </a:spcAft>
              <a:buNone/>
            </a:pPr>
            <a:r>
              <a:t/>
            </a:r>
            <a:endParaRPr sz="1400">
              <a:latin typeface="Montserrat Medium"/>
              <a:ea typeface="Montserrat Medium"/>
              <a:cs typeface="Montserrat Medium"/>
              <a:sym typeface="Montserrat Medium"/>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e0102db09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ce0102db09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e0102db09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e0102db09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sz="1400">
                <a:latin typeface="Montserrat"/>
                <a:ea typeface="Montserrat"/>
                <a:cs typeface="Montserrat"/>
                <a:sym typeface="Montserrat"/>
              </a:rPr>
            </a:br>
            <a:r>
              <a:rPr lang="en" sz="1400">
                <a:latin typeface="Montserrat"/>
                <a:ea typeface="Montserrat"/>
                <a:cs typeface="Montserrat"/>
                <a:sym typeface="Montserrat"/>
              </a:rPr>
              <a:t>Inference = processes involved in running pre-trained machine learning</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rPr lang="en" sz="1400">
                <a:latin typeface="Montserrat"/>
                <a:ea typeface="Montserrat"/>
                <a:cs typeface="Montserrat"/>
                <a:sym typeface="Montserrat"/>
              </a:rPr>
              <a:t>LB, scaling, HA, </a:t>
            </a:r>
            <a:r>
              <a:rPr lang="en" sz="1400">
                <a:latin typeface="Montserrat"/>
                <a:ea typeface="Montserrat"/>
                <a:cs typeface="Montserrat"/>
                <a:sym typeface="Montserrat"/>
              </a:rPr>
              <a:t>resource</a:t>
            </a:r>
            <a:r>
              <a:rPr lang="en" sz="1400">
                <a:latin typeface="Montserrat"/>
                <a:ea typeface="Montserrat"/>
                <a:cs typeface="Montserrat"/>
                <a:sym typeface="Montserrat"/>
              </a:rPr>
              <a:t> management cost-efficiency</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 sz="1400" u="sng">
                <a:solidFill>
                  <a:schemeClr val="hlink"/>
                </a:solidFill>
                <a:latin typeface="Montserrat"/>
                <a:ea typeface="Montserrat"/>
                <a:cs typeface="Montserrat"/>
                <a:sym typeface="Montserrat"/>
                <a:hlinkClick r:id="rId2"/>
              </a:rPr>
              <a:t>https://cloud.google.com/blog/products/containers-kubernetes/serving-gemma-on-google-kubernetes-engine-deep-dive</a:t>
            </a:r>
            <a:endParaRPr sz="1400">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 sz="1400" u="sng">
                <a:solidFill>
                  <a:schemeClr val="hlink"/>
                </a:solidFill>
                <a:latin typeface="Montserrat"/>
                <a:ea typeface="Montserrat"/>
                <a:cs typeface="Montserrat"/>
                <a:sym typeface="Montserrat"/>
                <a:hlinkClick r:id="rId3"/>
              </a:rPr>
              <a:t>https://cloud.google.com/kubernetes-engine/docs/tutorials/serve-gemma-gpu-vllm</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latin typeface="Montserrat"/>
                <a:ea typeface="Montserrat"/>
                <a:cs typeface="Montserrat"/>
                <a:sym typeface="Montserrat"/>
              </a:rPr>
              <a:t>vLLM is fast with:</a:t>
            </a:r>
            <a:endParaRPr sz="14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4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latin typeface="Montserrat"/>
                <a:ea typeface="Montserrat"/>
                <a:cs typeface="Montserrat"/>
                <a:sym typeface="Montserrat"/>
              </a:rPr>
              <a:t>State-of-the-art serving throughput</a:t>
            </a:r>
            <a:endParaRPr sz="14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latin typeface="Montserrat"/>
                <a:ea typeface="Montserrat"/>
                <a:cs typeface="Montserrat"/>
                <a:sym typeface="Montserrat"/>
              </a:rPr>
              <a:t>Efficient management of attention key and value memory with PagedAttention</a:t>
            </a:r>
            <a:endParaRPr sz="14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latin typeface="Montserrat"/>
                <a:ea typeface="Montserrat"/>
                <a:cs typeface="Montserrat"/>
                <a:sym typeface="Montserrat"/>
              </a:rPr>
              <a:t>Continuous batching of incoming requests</a:t>
            </a:r>
            <a:endParaRPr sz="14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latin typeface="Montserrat"/>
                <a:ea typeface="Montserrat"/>
                <a:cs typeface="Montserrat"/>
                <a:sym typeface="Montserrat"/>
              </a:rPr>
              <a:t>Fast model execution with CUDA/HIP graph</a:t>
            </a:r>
            <a:endParaRPr sz="14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latin typeface="Montserrat"/>
                <a:ea typeface="Montserrat"/>
                <a:cs typeface="Montserrat"/>
                <a:sym typeface="Montserrat"/>
              </a:rPr>
              <a:t>Quantization: GPTQ, AWQ, SqueezeLLM, FP8 KV Cache</a:t>
            </a:r>
            <a:endParaRPr sz="14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400">
                <a:latin typeface="Montserrat"/>
                <a:ea typeface="Montserrat"/>
                <a:cs typeface="Montserrat"/>
                <a:sym typeface="Montserrat"/>
              </a:rPr>
              <a:t>Optimized CUDA kernels</a:t>
            </a:r>
            <a:endParaRPr sz="1400">
              <a:latin typeface="Montserrat"/>
              <a:ea typeface="Montserrat"/>
              <a:cs typeface="Montserrat"/>
              <a:sym typeface="Montserrat"/>
            </a:endParaRPr>
          </a:p>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d12413052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d12413052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ce0102db0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ce0102db0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Montserrat"/>
                <a:ea typeface="Montserrat"/>
                <a:cs typeface="Montserrat"/>
                <a:sym typeface="Montserrat"/>
              </a:rPr>
              <a:t>This deployment comes from Vertex AI -&gt; Deploy -&gt; GKE</a:t>
            </a:r>
            <a:endParaRPr sz="14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e0102db09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e0102db09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4437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975125" y="3091875"/>
            <a:ext cx="5193752" cy="640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6" name="Google Shape;16;p3"/>
          <p:cNvPicPr preferRelativeResize="0"/>
          <p:nvPr/>
        </p:nvPicPr>
        <p:blipFill>
          <a:blip r:embed="rId2">
            <a:alphaModFix/>
          </a:blip>
          <a:stretch>
            <a:fillRect/>
          </a:stretch>
        </p:blipFill>
        <p:spPr>
          <a:xfrm>
            <a:off x="0" y="2150850"/>
            <a:ext cx="6048473" cy="1334475"/>
          </a:xfrm>
          <a:prstGeom prst="rect">
            <a:avLst/>
          </a:prstGeom>
          <a:noFill/>
          <a:ln>
            <a:noFill/>
          </a:ln>
        </p:spPr>
      </p:pic>
      <p:sp>
        <p:nvSpPr>
          <p:cNvPr id="17" name="Google Shape;17;p3"/>
          <p:cNvSpPr txBox="1"/>
          <p:nvPr>
            <p:ph type="title"/>
          </p:nvPr>
        </p:nvSpPr>
        <p:spPr>
          <a:xfrm>
            <a:off x="0" y="2150850"/>
            <a:ext cx="5829900" cy="1334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400"/>
              <a:buNone/>
              <a:defRPr sz="34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2" name="Google Shape;22;p4"/>
          <p:cNvCxnSpPr/>
          <p:nvPr/>
        </p:nvCxnSpPr>
        <p:spPr>
          <a:xfrm rot="5400000">
            <a:off x="183450" y="4793775"/>
            <a:ext cx="446400" cy="446400"/>
          </a:xfrm>
          <a:prstGeom prst="straightConnector1">
            <a:avLst/>
          </a:prstGeom>
          <a:noFill/>
          <a:ln cap="flat" cmpd="sng" w="38100">
            <a:solidFill>
              <a:srgbClr val="055192"/>
            </a:solidFill>
            <a:prstDash val="solid"/>
            <a:round/>
            <a:headEnd len="med" w="med" type="none"/>
            <a:tailEnd len="med" w="med" type="none"/>
          </a:ln>
        </p:spPr>
      </p:cxnSp>
      <p:cxnSp>
        <p:nvCxnSpPr>
          <p:cNvPr id="23" name="Google Shape;23;p4"/>
          <p:cNvCxnSpPr/>
          <p:nvPr/>
        </p:nvCxnSpPr>
        <p:spPr>
          <a:xfrm rot="5400000">
            <a:off x="356333" y="4793775"/>
            <a:ext cx="446400" cy="446400"/>
          </a:xfrm>
          <a:prstGeom prst="straightConnector1">
            <a:avLst/>
          </a:prstGeom>
          <a:noFill/>
          <a:ln cap="flat" cmpd="sng" w="38100">
            <a:solidFill>
              <a:srgbClr val="085488"/>
            </a:solidFill>
            <a:prstDash val="solid"/>
            <a:round/>
            <a:headEnd len="med" w="med" type="none"/>
            <a:tailEnd len="med" w="med" type="none"/>
          </a:ln>
        </p:spPr>
      </p:cxnSp>
      <p:cxnSp>
        <p:nvCxnSpPr>
          <p:cNvPr id="24" name="Google Shape;24;p4"/>
          <p:cNvCxnSpPr/>
          <p:nvPr/>
        </p:nvCxnSpPr>
        <p:spPr>
          <a:xfrm rot="5400000">
            <a:off x="529217" y="4793775"/>
            <a:ext cx="446400" cy="446400"/>
          </a:xfrm>
          <a:prstGeom prst="straightConnector1">
            <a:avLst/>
          </a:prstGeom>
          <a:noFill/>
          <a:ln cap="flat" cmpd="sng" w="38100">
            <a:solidFill>
              <a:srgbClr val="0C6C8A"/>
            </a:solidFill>
            <a:prstDash val="solid"/>
            <a:round/>
            <a:headEnd len="med" w="med" type="none"/>
            <a:tailEnd len="med" w="med" type="none"/>
          </a:ln>
        </p:spPr>
      </p:cxnSp>
      <p:cxnSp>
        <p:nvCxnSpPr>
          <p:cNvPr id="25" name="Google Shape;25;p4"/>
          <p:cNvCxnSpPr/>
          <p:nvPr/>
        </p:nvCxnSpPr>
        <p:spPr>
          <a:xfrm rot="5400000">
            <a:off x="702100" y="4793775"/>
            <a:ext cx="446400" cy="446400"/>
          </a:xfrm>
          <a:prstGeom prst="straightConnector1">
            <a:avLst/>
          </a:prstGeom>
          <a:noFill/>
          <a:ln cap="flat" cmpd="sng" w="38100">
            <a:solidFill>
              <a:srgbClr val="067584"/>
            </a:solidFill>
            <a:prstDash val="solid"/>
            <a:round/>
            <a:headEnd len="med" w="med" type="none"/>
            <a:tailEnd len="med" w="med" type="none"/>
          </a:ln>
        </p:spPr>
      </p:cxnSp>
      <p:pic>
        <p:nvPicPr>
          <p:cNvPr id="26" name="Google Shape;26;p4"/>
          <p:cNvPicPr preferRelativeResize="0"/>
          <p:nvPr/>
        </p:nvPicPr>
        <p:blipFill>
          <a:blip r:embed="rId2">
            <a:alphaModFix/>
          </a:blip>
          <a:stretch>
            <a:fillRect/>
          </a:stretch>
        </p:blipFill>
        <p:spPr>
          <a:xfrm>
            <a:off x="0" y="176500"/>
            <a:ext cx="9144002" cy="575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2430000" y="136550"/>
            <a:ext cx="6714000" cy="500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1233175"/>
            <a:ext cx="22017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2900"/>
              <a:buNone/>
              <a:defRPr sz="29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21645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2848525" y="601650"/>
            <a:ext cx="5928000" cy="38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1" name="Google Shape;51;p10"/>
          <p:cNvGrpSpPr/>
          <p:nvPr/>
        </p:nvGrpSpPr>
        <p:grpSpPr>
          <a:xfrm>
            <a:off x="183450" y="4793775"/>
            <a:ext cx="965050" cy="446400"/>
            <a:chOff x="797400" y="4742275"/>
            <a:chExt cx="965050" cy="446400"/>
          </a:xfrm>
        </p:grpSpPr>
        <p:cxnSp>
          <p:nvCxnSpPr>
            <p:cNvPr id="52" name="Google Shape;52;p10"/>
            <p:cNvCxnSpPr/>
            <p:nvPr/>
          </p:nvCxnSpPr>
          <p:spPr>
            <a:xfrm rot="5400000">
              <a:off x="797400" y="4742275"/>
              <a:ext cx="446400" cy="446400"/>
            </a:xfrm>
            <a:prstGeom prst="straightConnector1">
              <a:avLst/>
            </a:prstGeom>
            <a:noFill/>
            <a:ln cap="flat" cmpd="sng" w="38100">
              <a:solidFill>
                <a:srgbClr val="04AAAC"/>
              </a:solidFill>
              <a:prstDash val="solid"/>
              <a:round/>
              <a:headEnd len="med" w="med" type="none"/>
              <a:tailEnd len="med" w="med" type="none"/>
            </a:ln>
          </p:spPr>
        </p:cxnSp>
        <p:cxnSp>
          <p:nvCxnSpPr>
            <p:cNvPr id="53" name="Google Shape;53;p10"/>
            <p:cNvCxnSpPr/>
            <p:nvPr/>
          </p:nvCxnSpPr>
          <p:spPr>
            <a:xfrm rot="5400000">
              <a:off x="970283" y="4742275"/>
              <a:ext cx="446400" cy="446400"/>
            </a:xfrm>
            <a:prstGeom prst="straightConnector1">
              <a:avLst/>
            </a:prstGeom>
            <a:noFill/>
            <a:ln cap="flat" cmpd="sng" w="38100">
              <a:solidFill>
                <a:srgbClr val="02CA9C"/>
              </a:solidFill>
              <a:prstDash val="solid"/>
              <a:round/>
              <a:headEnd len="med" w="med" type="none"/>
              <a:tailEnd len="med" w="med" type="none"/>
            </a:ln>
          </p:spPr>
        </p:cxnSp>
        <p:cxnSp>
          <p:nvCxnSpPr>
            <p:cNvPr id="54" name="Google Shape;54;p10"/>
            <p:cNvCxnSpPr/>
            <p:nvPr/>
          </p:nvCxnSpPr>
          <p:spPr>
            <a:xfrm rot="5400000">
              <a:off x="1143167" y="4742275"/>
              <a:ext cx="446400" cy="446400"/>
            </a:xfrm>
            <a:prstGeom prst="straightConnector1">
              <a:avLst/>
            </a:prstGeom>
            <a:noFill/>
            <a:ln cap="flat" cmpd="sng" w="38100">
              <a:solidFill>
                <a:srgbClr val="04F79A"/>
              </a:solidFill>
              <a:prstDash val="solid"/>
              <a:round/>
              <a:headEnd len="med" w="med" type="none"/>
              <a:tailEnd len="med" w="med" type="none"/>
            </a:ln>
          </p:spPr>
        </p:cxnSp>
        <p:cxnSp>
          <p:nvCxnSpPr>
            <p:cNvPr id="55" name="Google Shape;55;p10"/>
            <p:cNvCxnSpPr/>
            <p:nvPr/>
          </p:nvCxnSpPr>
          <p:spPr>
            <a:xfrm rot="5400000">
              <a:off x="1316050" y="4742275"/>
              <a:ext cx="446400" cy="446400"/>
            </a:xfrm>
            <a:prstGeom prst="straightConnector1">
              <a:avLst/>
            </a:prstGeom>
            <a:noFill/>
            <a:ln cap="flat" cmpd="sng" w="38100">
              <a:solidFill>
                <a:srgbClr val="55FFBA"/>
              </a:solidFill>
              <a:prstDash val="solid"/>
              <a:round/>
              <a:headEnd len="med" w="med" type="none"/>
              <a:tailEnd len="med" w="med" type="none"/>
            </a:ln>
          </p:spPr>
        </p:cxn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kserve.github.io/website/latest/modelserving/mms/modelmesh/overview/" TargetMode="External"/><Relationship Id="rId4" Type="http://schemas.openxmlformats.org/officeDocument/2006/relationships/image" Target="../media/image2.png"/><Relationship Id="rId5"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kserve.github.io/website/latest/modelserving/inference_graph" TargetMode="External"/><Relationship Id="rId4" Type="http://schemas.openxmlformats.org/officeDocument/2006/relationships/image" Target="../media/image6.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github.com/binchenX/rag-up" TargetMode="External"/><Relationship Id="rId4" Type="http://schemas.openxmlformats.org/officeDocument/2006/relationships/hyperlink" Target="https://aws.amazon.com/machine-learning/lear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1"/>
          <p:cNvSpPr txBox="1"/>
          <p:nvPr>
            <p:ph type="ctrTitle"/>
          </p:nvPr>
        </p:nvSpPr>
        <p:spPr>
          <a:xfrm>
            <a:off x="311700" y="744575"/>
            <a:ext cx="8520600" cy="165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Inside Open LLM</a:t>
            </a:r>
            <a:endParaRPr/>
          </a:p>
          <a:p>
            <a:pPr indent="0" lvl="0" marL="0" rtl="0" algn="ctr">
              <a:spcBef>
                <a:spcPts val="0"/>
              </a:spcBef>
              <a:spcAft>
                <a:spcPts val="0"/>
              </a:spcAft>
              <a:buNone/>
            </a:pPr>
            <a:r>
              <a:rPr lang="en"/>
              <a:t>Kubernetes Deployment</a:t>
            </a:r>
            <a:endParaRPr/>
          </a:p>
        </p:txBody>
      </p:sp>
      <p:sp>
        <p:nvSpPr>
          <p:cNvPr id="61" name="Google Shape;61;p11"/>
          <p:cNvSpPr txBox="1"/>
          <p:nvPr>
            <p:ph idx="1" type="subTitle"/>
          </p:nvPr>
        </p:nvSpPr>
        <p:spPr>
          <a:xfrm>
            <a:off x="311700" y="3443725"/>
            <a:ext cx="8520600" cy="9258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t>Olga Mirensky - Platform Engineer - ANZx</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May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p:nvPr/>
        </p:nvSpPr>
        <p:spPr>
          <a:xfrm>
            <a:off x="8950" y="5650"/>
            <a:ext cx="5074800" cy="5143500"/>
          </a:xfrm>
          <a:prstGeom prst="rect">
            <a:avLst/>
          </a:prstGeom>
          <a:solidFill>
            <a:srgbClr val="085488">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43" name="Google Shape;143;p20"/>
          <p:cNvSpPr/>
          <p:nvPr/>
        </p:nvSpPr>
        <p:spPr>
          <a:xfrm>
            <a:off x="15150" y="5650"/>
            <a:ext cx="4557000" cy="1097400"/>
          </a:xfrm>
          <a:prstGeom prst="rect">
            <a:avLst/>
          </a:prstGeom>
          <a:solidFill>
            <a:srgbClr val="DFE9F0">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44" name="Google Shape;144;p20"/>
          <p:cNvSpPr txBox="1"/>
          <p:nvPr>
            <p:ph type="title"/>
          </p:nvPr>
        </p:nvSpPr>
        <p:spPr>
          <a:xfrm>
            <a:off x="3673175" y="445025"/>
            <a:ext cx="51591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Kubernetes Deployment </a:t>
            </a:r>
            <a:endParaRPr/>
          </a:p>
        </p:txBody>
      </p:sp>
      <p:sp>
        <p:nvSpPr>
          <p:cNvPr id="145" name="Google Shape;145;p20"/>
          <p:cNvSpPr txBox="1"/>
          <p:nvPr/>
        </p:nvSpPr>
        <p:spPr>
          <a:xfrm>
            <a:off x="89425" y="67525"/>
            <a:ext cx="4846200" cy="496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ephemeral-storage: "10Gi"</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nvidia.com/gpu: 1</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command: ["python3", "-m", "vllm.entrypoints.api_server"]</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args:</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 --model=$(MODEL_ID)</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 --tensor-parallel-size=1</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 --dtype=half</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env:</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 name: MODEL_ID</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value: google/gemma-2b-it</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 </a:t>
            </a:r>
            <a:r>
              <a:rPr lang="en" sz="1100">
                <a:solidFill>
                  <a:srgbClr val="9900FF"/>
                </a:solidFill>
                <a:latin typeface="Roboto Mono"/>
                <a:ea typeface="Roboto Mono"/>
                <a:cs typeface="Roboto Mono"/>
                <a:sym typeface="Roboto Mono"/>
              </a:rPr>
              <a:t>name</a:t>
            </a:r>
            <a:r>
              <a:rPr lang="en" sz="1100">
                <a:solidFill>
                  <a:schemeClr val="dk2"/>
                </a:solidFill>
                <a:latin typeface="Roboto Mono"/>
                <a:ea typeface="Roboto Mono"/>
                <a:cs typeface="Roboto Mono"/>
                <a:sym typeface="Roboto Mono"/>
              </a:rPr>
              <a:t>: </a:t>
            </a:r>
            <a:r>
              <a:rPr lang="en" sz="1100">
                <a:solidFill>
                  <a:srgbClr val="055192"/>
                </a:solidFill>
                <a:latin typeface="Roboto Mono"/>
                <a:ea typeface="Roboto Mono"/>
                <a:cs typeface="Roboto Mono"/>
                <a:sym typeface="Roboto Mono"/>
              </a:rPr>
              <a:t>HUGGING_FACE_HUB_TOKEN</a:t>
            </a:r>
            <a:endParaRPr sz="1100">
              <a:solidFill>
                <a:srgbClr val="05519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valueFrom</a:t>
            </a:r>
            <a:r>
              <a:rPr lang="en" sz="1100">
                <a:solidFill>
                  <a:schemeClr val="dk2"/>
                </a:solidFill>
                <a:latin typeface="Roboto Mono"/>
                <a:ea typeface="Roboto Mono"/>
                <a:cs typeface="Roboto Mono"/>
                <a:sym typeface="Roboto Mono"/>
              </a:rPr>
              <a:t>:</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secretKeyRef</a:t>
            </a:r>
            <a:r>
              <a:rPr lang="en" sz="1100">
                <a:solidFill>
                  <a:schemeClr val="dk2"/>
                </a:solidFill>
                <a:latin typeface="Roboto Mono"/>
                <a:ea typeface="Roboto Mono"/>
                <a:cs typeface="Roboto Mono"/>
                <a:sym typeface="Roboto Mono"/>
              </a:rPr>
              <a:t>:</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name</a:t>
            </a:r>
            <a:r>
              <a:rPr lang="en" sz="1100">
                <a:solidFill>
                  <a:schemeClr val="dk2"/>
                </a:solidFill>
                <a:latin typeface="Roboto Mono"/>
                <a:ea typeface="Roboto Mono"/>
                <a:cs typeface="Roboto Mono"/>
                <a:sym typeface="Roboto Mono"/>
              </a:rPr>
              <a:t>:</a:t>
            </a:r>
            <a:r>
              <a:rPr lang="en" sz="1100">
                <a:solidFill>
                  <a:srgbClr val="055192"/>
                </a:solidFill>
                <a:latin typeface="Roboto Mono"/>
                <a:ea typeface="Roboto Mono"/>
                <a:cs typeface="Roboto Mono"/>
                <a:sym typeface="Roboto Mono"/>
              </a:rPr>
              <a:t> hf-secret</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key</a:t>
            </a:r>
            <a:r>
              <a:rPr lang="en" sz="1100">
                <a:solidFill>
                  <a:schemeClr val="dk2"/>
                </a:solidFill>
                <a:latin typeface="Roboto Mono"/>
                <a:ea typeface="Roboto Mono"/>
                <a:cs typeface="Roboto Mono"/>
                <a:sym typeface="Roboto Mono"/>
              </a:rPr>
              <a:t>: </a:t>
            </a:r>
            <a:r>
              <a:rPr lang="en" sz="1100">
                <a:solidFill>
                  <a:srgbClr val="055192"/>
                </a:solidFill>
                <a:latin typeface="Roboto Mono"/>
                <a:ea typeface="Roboto Mono"/>
                <a:cs typeface="Roboto Mono"/>
                <a:sym typeface="Roboto Mono"/>
              </a:rPr>
              <a:t>hf_api_token</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volumeMounts:</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 mountPath: /dev/shm</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name: dshm</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volumes:</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 name: dshm</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emptyDir:</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medium: Memory</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nodeSelector:</a:t>
            </a:r>
            <a:endParaRPr sz="1100">
              <a:solidFill>
                <a:schemeClr val="dk2"/>
              </a:solidFill>
              <a:latin typeface="Roboto Mono Light"/>
              <a:ea typeface="Roboto Mono Light"/>
              <a:cs typeface="Roboto Mono Light"/>
              <a:sym typeface="Roboto Mono Light"/>
            </a:endParaRPr>
          </a:p>
        </p:txBody>
      </p:sp>
      <p:sp>
        <p:nvSpPr>
          <p:cNvPr id="146" name="Google Shape;146;p20"/>
          <p:cNvSpPr txBox="1"/>
          <p:nvPr/>
        </p:nvSpPr>
        <p:spPr>
          <a:xfrm>
            <a:off x="5090575" y="1378225"/>
            <a:ext cx="3807900" cy="684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300">
                <a:solidFill>
                  <a:srgbClr val="3C4043"/>
                </a:solidFill>
                <a:latin typeface="Roboto Mono Light"/>
                <a:ea typeface="Roboto Mono Light"/>
                <a:cs typeface="Roboto Mono Light"/>
                <a:sym typeface="Roboto Mono Light"/>
              </a:rPr>
              <a:t>initContainers:</a:t>
            </a:r>
            <a:br>
              <a:rPr lang="en" sz="1300">
                <a:solidFill>
                  <a:srgbClr val="3C4043"/>
                </a:solidFill>
                <a:latin typeface="Roboto Mono Light"/>
                <a:ea typeface="Roboto Mono Light"/>
                <a:cs typeface="Roboto Mono Light"/>
                <a:sym typeface="Roboto Mono Light"/>
              </a:rPr>
            </a:br>
            <a:r>
              <a:rPr lang="en" sz="1300">
                <a:solidFill>
                  <a:srgbClr val="3C4043"/>
                </a:solidFill>
                <a:latin typeface="Roboto Mono Light"/>
                <a:ea typeface="Roboto Mono Light"/>
                <a:cs typeface="Roboto Mono Light"/>
                <a:sym typeface="Roboto Mono Light"/>
              </a:rPr>
              <a:t>- command: [ aws s3 cp s3://mdl/ …] </a:t>
            </a:r>
            <a:endParaRPr sz="1300">
              <a:solidFill>
                <a:srgbClr val="3C4043"/>
              </a:solidFill>
              <a:latin typeface="Roboto Mono Light"/>
              <a:ea typeface="Roboto Mono Light"/>
              <a:cs typeface="Roboto Mono Light"/>
              <a:sym typeface="Roboto Mono Light"/>
            </a:endParaRPr>
          </a:p>
        </p:txBody>
      </p:sp>
      <p:sp>
        <p:nvSpPr>
          <p:cNvPr id="147" name="Google Shape;147;p20"/>
          <p:cNvSpPr txBox="1"/>
          <p:nvPr/>
        </p:nvSpPr>
        <p:spPr>
          <a:xfrm>
            <a:off x="5165525" y="3617050"/>
            <a:ext cx="3807900" cy="1293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800">
                <a:solidFill>
                  <a:schemeClr val="dk2"/>
                </a:solidFill>
                <a:latin typeface="Montserrat"/>
                <a:ea typeface="Montserrat"/>
                <a:cs typeface="Montserrat"/>
                <a:sym typeface="Montserrat"/>
              </a:rPr>
              <a:t>Cloud storage, OCI-compatible registry =&gt; better integration, IAM, etc</a:t>
            </a:r>
            <a:endParaRPr sz="1800">
              <a:solidFill>
                <a:schemeClr val="dk2"/>
              </a:solidFill>
              <a:latin typeface="Montserrat"/>
              <a:ea typeface="Montserrat"/>
              <a:cs typeface="Montserrat"/>
              <a:sym typeface="Montserrat"/>
            </a:endParaRPr>
          </a:p>
        </p:txBody>
      </p:sp>
      <p:sp>
        <p:nvSpPr>
          <p:cNvPr id="148" name="Google Shape;148;p20"/>
          <p:cNvSpPr/>
          <p:nvPr/>
        </p:nvSpPr>
        <p:spPr>
          <a:xfrm>
            <a:off x="15150" y="4049750"/>
            <a:ext cx="5012700" cy="1097400"/>
          </a:xfrm>
          <a:prstGeom prst="rect">
            <a:avLst/>
          </a:prstGeom>
          <a:solidFill>
            <a:srgbClr val="DFE9F0">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49" name="Google Shape;149;p20"/>
          <p:cNvSpPr txBox="1"/>
          <p:nvPr/>
        </p:nvSpPr>
        <p:spPr>
          <a:xfrm>
            <a:off x="5100550" y="2435825"/>
            <a:ext cx="3807900" cy="684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300">
                <a:solidFill>
                  <a:srgbClr val="3C4043"/>
                </a:solidFill>
                <a:latin typeface="Roboto Mono Light"/>
                <a:ea typeface="Roboto Mono Light"/>
                <a:cs typeface="Roboto Mono Light"/>
                <a:sym typeface="Roboto Mono Light"/>
              </a:rPr>
              <a:t>initContainers:</a:t>
            </a:r>
            <a:br>
              <a:rPr lang="en" sz="1300">
                <a:solidFill>
                  <a:srgbClr val="3C4043"/>
                </a:solidFill>
                <a:latin typeface="Roboto Mono Light"/>
                <a:ea typeface="Roboto Mono Light"/>
                <a:cs typeface="Roboto Mono Light"/>
                <a:sym typeface="Roboto Mono Light"/>
              </a:rPr>
            </a:br>
            <a:r>
              <a:rPr lang="en" sz="1300">
                <a:solidFill>
                  <a:srgbClr val="3C4043"/>
                </a:solidFill>
                <a:latin typeface="Roboto Mono Light"/>
                <a:ea typeface="Roboto Mono Light"/>
                <a:cs typeface="Roboto Mono Light"/>
                <a:sym typeface="Roboto Mono Light"/>
              </a:rPr>
              <a:t>- command: [ gsutil cp gs://mdl/ …] </a:t>
            </a:r>
            <a:endParaRPr sz="1300">
              <a:solidFill>
                <a:srgbClr val="3C4043"/>
              </a:solidFill>
              <a:latin typeface="Roboto Mono Light"/>
              <a:ea typeface="Roboto Mono Light"/>
              <a:cs typeface="Roboto Mono Light"/>
              <a:sym typeface="Roboto Mon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1"/>
          <p:cNvSpPr/>
          <p:nvPr/>
        </p:nvSpPr>
        <p:spPr>
          <a:xfrm>
            <a:off x="8950" y="5650"/>
            <a:ext cx="5074800" cy="5143500"/>
          </a:xfrm>
          <a:prstGeom prst="rect">
            <a:avLst/>
          </a:prstGeom>
          <a:solidFill>
            <a:srgbClr val="085488">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55" name="Google Shape;155;p21"/>
          <p:cNvSpPr txBox="1"/>
          <p:nvPr>
            <p:ph type="title"/>
          </p:nvPr>
        </p:nvSpPr>
        <p:spPr>
          <a:xfrm>
            <a:off x="3673175" y="445025"/>
            <a:ext cx="51591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Kubernetes Deployment </a:t>
            </a:r>
            <a:endParaRPr/>
          </a:p>
        </p:txBody>
      </p:sp>
      <p:sp>
        <p:nvSpPr>
          <p:cNvPr id="156" name="Google Shape;156;p21"/>
          <p:cNvSpPr txBox="1"/>
          <p:nvPr/>
        </p:nvSpPr>
        <p:spPr>
          <a:xfrm>
            <a:off x="89425" y="67525"/>
            <a:ext cx="4983600" cy="484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 name: MODEL_ID</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value: google/gemma-2b-it</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 name: HUGGING_FACE_HUB_TOKEN</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valueFrom:</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secretKeyRef:</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name: hf-secret</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key: hf_api_token</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volumeMounts:</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 mountPath: /dev/shm</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name: dshm</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volumes</a:t>
            </a:r>
            <a:r>
              <a:rPr lang="en" sz="1100">
                <a:solidFill>
                  <a:schemeClr val="dk2"/>
                </a:solidFill>
                <a:latin typeface="Roboto Mono"/>
                <a:ea typeface="Roboto Mono"/>
                <a:cs typeface="Roboto Mono"/>
                <a:sym typeface="Roboto Mono"/>
              </a:rPr>
              <a:t>:</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 </a:t>
            </a:r>
            <a:r>
              <a:rPr lang="en" sz="1100">
                <a:solidFill>
                  <a:srgbClr val="9900FF"/>
                </a:solidFill>
                <a:latin typeface="Roboto Mono"/>
                <a:ea typeface="Roboto Mono"/>
                <a:cs typeface="Roboto Mono"/>
                <a:sym typeface="Roboto Mono"/>
              </a:rPr>
              <a:t>name</a:t>
            </a:r>
            <a:r>
              <a:rPr lang="en" sz="1100">
                <a:solidFill>
                  <a:schemeClr val="dk2"/>
                </a:solidFill>
                <a:latin typeface="Roboto Mono"/>
                <a:ea typeface="Roboto Mono"/>
                <a:cs typeface="Roboto Mono"/>
                <a:sym typeface="Roboto Mono"/>
              </a:rPr>
              <a:t>: dshm</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emptyDir</a:t>
            </a:r>
            <a:r>
              <a:rPr lang="en" sz="1100">
                <a:solidFill>
                  <a:schemeClr val="dk2"/>
                </a:solidFill>
                <a:latin typeface="Roboto Mono"/>
                <a:ea typeface="Roboto Mono"/>
                <a:cs typeface="Roboto Mono"/>
                <a:sym typeface="Roboto Mono"/>
              </a:rPr>
              <a:t>:</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medium: Memory</a:t>
            </a:r>
            <a:endParaRPr sz="1100">
              <a:solidFill>
                <a:srgbClr val="9900FF"/>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a:t>
            </a: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nodeSelector</a:t>
            </a:r>
            <a:r>
              <a:rPr lang="en" sz="1100">
                <a:solidFill>
                  <a:schemeClr val="dk2"/>
                </a:solidFill>
                <a:latin typeface="Roboto Mono"/>
                <a:ea typeface="Roboto Mono"/>
                <a:cs typeface="Roboto Mono"/>
                <a:sym typeface="Roboto Mono"/>
              </a:rPr>
              <a:t>:</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cloud.google.com/gke-accelerator</a:t>
            </a:r>
            <a:r>
              <a:rPr lang="en" sz="1100">
                <a:solidFill>
                  <a:schemeClr val="dk2"/>
                </a:solidFill>
                <a:latin typeface="Roboto Mono"/>
                <a:ea typeface="Roboto Mono"/>
                <a:cs typeface="Roboto Mono"/>
                <a:sym typeface="Roboto Mono"/>
              </a:rPr>
              <a:t>:</a:t>
            </a:r>
            <a:r>
              <a:rPr lang="en" sz="1100">
                <a:solidFill>
                  <a:schemeClr val="dk2"/>
                </a:solidFill>
                <a:latin typeface="Roboto Mono"/>
                <a:ea typeface="Roboto Mono"/>
                <a:cs typeface="Roboto Mono"/>
                <a:sym typeface="Roboto Mono"/>
              </a:rPr>
              <a:t> </a:t>
            </a:r>
            <a:r>
              <a:rPr lang="en" sz="1100">
                <a:solidFill>
                  <a:schemeClr val="dk2"/>
                </a:solidFill>
                <a:latin typeface="Roboto Mono"/>
                <a:ea typeface="Roboto Mono"/>
                <a:cs typeface="Roboto Mono"/>
                <a:sym typeface="Roboto Mono"/>
              </a:rPr>
              <a:t>nvidia-tesla-t4</a:t>
            </a:r>
            <a:endParaRPr sz="1100">
              <a:solidFill>
                <a:schemeClr val="dk2"/>
              </a:solidFill>
              <a:latin typeface="Roboto Mono"/>
              <a:ea typeface="Roboto Mono"/>
              <a:cs typeface="Roboto Mono"/>
              <a:sym typeface="Roboto Mono"/>
            </a:endParaRPr>
          </a:p>
        </p:txBody>
      </p:sp>
      <p:sp>
        <p:nvSpPr>
          <p:cNvPr id="157" name="Google Shape;157;p21"/>
          <p:cNvSpPr txBox="1"/>
          <p:nvPr/>
        </p:nvSpPr>
        <p:spPr>
          <a:xfrm>
            <a:off x="5378075" y="1332075"/>
            <a:ext cx="249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Montserrat"/>
                <a:ea typeface="Montserrat"/>
                <a:cs typeface="Montserrat"/>
                <a:sym typeface="Montserrat"/>
              </a:rPr>
              <a:t>PVC</a:t>
            </a:r>
            <a:endParaRPr sz="1800">
              <a:solidFill>
                <a:schemeClr val="dk2"/>
              </a:solidFill>
              <a:latin typeface="Montserrat"/>
              <a:ea typeface="Montserrat"/>
              <a:cs typeface="Montserrat"/>
              <a:sym typeface="Montserrat"/>
            </a:endParaRPr>
          </a:p>
        </p:txBody>
      </p:sp>
      <p:sp>
        <p:nvSpPr>
          <p:cNvPr id="158" name="Google Shape;158;p21"/>
          <p:cNvSpPr txBox="1"/>
          <p:nvPr/>
        </p:nvSpPr>
        <p:spPr>
          <a:xfrm>
            <a:off x="5373450" y="1931175"/>
            <a:ext cx="33213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 sz="1200">
                <a:solidFill>
                  <a:schemeClr val="dk2"/>
                </a:solidFill>
                <a:latin typeface="Roboto Mono Light"/>
                <a:ea typeface="Roboto Mono Light"/>
                <a:cs typeface="Roboto Mono Light"/>
                <a:sym typeface="Roboto Mono Light"/>
              </a:rPr>
              <a:t>spec:</a:t>
            </a:r>
            <a:endParaRPr sz="1200">
              <a:solidFill>
                <a:schemeClr val="dk2"/>
              </a:solidFill>
              <a:latin typeface="Roboto Mono Light"/>
              <a:ea typeface="Roboto Mono Light"/>
              <a:cs typeface="Roboto Mono Light"/>
              <a:sym typeface="Roboto Mono Light"/>
            </a:endParaRPr>
          </a:p>
          <a:p>
            <a:pPr indent="0" lvl="0" marL="0" marR="0" rtl="0" algn="l">
              <a:lnSpc>
                <a:spcPct val="150000"/>
              </a:lnSpc>
              <a:spcBef>
                <a:spcPts val="0"/>
              </a:spcBef>
              <a:spcAft>
                <a:spcPts val="0"/>
              </a:spcAft>
              <a:buNone/>
            </a:pPr>
            <a:r>
              <a:rPr lang="en" sz="1200">
                <a:solidFill>
                  <a:schemeClr val="dk2"/>
                </a:solidFill>
                <a:latin typeface="Roboto Mono Light"/>
                <a:ea typeface="Roboto Mono Light"/>
                <a:cs typeface="Roboto Mono Light"/>
                <a:sym typeface="Roboto Mono Light"/>
              </a:rPr>
              <a:t>  accessModes:</a:t>
            </a:r>
            <a:endParaRPr sz="1200">
              <a:solidFill>
                <a:schemeClr val="dk2"/>
              </a:solidFill>
              <a:latin typeface="Roboto Mono Light"/>
              <a:ea typeface="Roboto Mono Light"/>
              <a:cs typeface="Roboto Mono Light"/>
              <a:sym typeface="Roboto Mono Light"/>
            </a:endParaRPr>
          </a:p>
          <a:p>
            <a:pPr indent="0" lvl="0" marL="0" marR="0" rtl="0" algn="l">
              <a:lnSpc>
                <a:spcPct val="150000"/>
              </a:lnSpc>
              <a:spcBef>
                <a:spcPts val="0"/>
              </a:spcBef>
              <a:spcAft>
                <a:spcPts val="0"/>
              </a:spcAft>
              <a:buNone/>
            </a:pPr>
            <a:r>
              <a:rPr lang="en" sz="1200">
                <a:solidFill>
                  <a:schemeClr val="dk2"/>
                </a:solidFill>
                <a:latin typeface="Roboto Mono Light"/>
                <a:ea typeface="Roboto Mono Light"/>
                <a:cs typeface="Roboto Mono Light"/>
                <a:sym typeface="Roboto Mono Light"/>
              </a:rPr>
              <a:t>    - ReadWriteMany</a:t>
            </a:r>
            <a:endParaRPr sz="1200">
              <a:solidFill>
                <a:schemeClr val="dk2"/>
              </a:solidFill>
              <a:latin typeface="Roboto Mono Light"/>
              <a:ea typeface="Roboto Mono Light"/>
              <a:cs typeface="Roboto Mono Light"/>
              <a:sym typeface="Roboto Mono Light"/>
            </a:endParaRPr>
          </a:p>
          <a:p>
            <a:pPr indent="0" lvl="0" marL="0" marR="0" rtl="0" algn="l">
              <a:lnSpc>
                <a:spcPct val="150000"/>
              </a:lnSpc>
              <a:spcBef>
                <a:spcPts val="0"/>
              </a:spcBef>
              <a:spcAft>
                <a:spcPts val="0"/>
              </a:spcAft>
              <a:buNone/>
            </a:pPr>
            <a:r>
              <a:rPr lang="en" sz="1200">
                <a:solidFill>
                  <a:schemeClr val="dk2"/>
                </a:solidFill>
                <a:latin typeface="Roboto Mono Light"/>
                <a:ea typeface="Roboto Mono Light"/>
                <a:cs typeface="Roboto Mono Light"/>
                <a:sym typeface="Roboto Mono Light"/>
              </a:rPr>
              <a:t>  resources:</a:t>
            </a:r>
            <a:endParaRPr sz="1200">
              <a:solidFill>
                <a:schemeClr val="dk2"/>
              </a:solidFill>
              <a:latin typeface="Roboto Mono Light"/>
              <a:ea typeface="Roboto Mono Light"/>
              <a:cs typeface="Roboto Mono Light"/>
              <a:sym typeface="Roboto Mono Light"/>
            </a:endParaRPr>
          </a:p>
          <a:p>
            <a:pPr indent="0" lvl="0" marL="0" marR="0" rtl="0" algn="l">
              <a:lnSpc>
                <a:spcPct val="150000"/>
              </a:lnSpc>
              <a:spcBef>
                <a:spcPts val="0"/>
              </a:spcBef>
              <a:spcAft>
                <a:spcPts val="0"/>
              </a:spcAft>
              <a:buNone/>
            </a:pPr>
            <a:r>
              <a:rPr lang="en" sz="1200">
                <a:solidFill>
                  <a:schemeClr val="dk2"/>
                </a:solidFill>
                <a:latin typeface="Roboto Mono Light"/>
                <a:ea typeface="Roboto Mono Light"/>
                <a:cs typeface="Roboto Mono Light"/>
                <a:sym typeface="Roboto Mono Light"/>
              </a:rPr>
              <a:t>    requests:</a:t>
            </a:r>
            <a:endParaRPr sz="1200">
              <a:solidFill>
                <a:schemeClr val="dk2"/>
              </a:solidFill>
              <a:latin typeface="Roboto Mono Light"/>
              <a:ea typeface="Roboto Mono Light"/>
              <a:cs typeface="Roboto Mono Light"/>
              <a:sym typeface="Roboto Mono Light"/>
            </a:endParaRPr>
          </a:p>
          <a:p>
            <a:pPr indent="0" lvl="0" marL="0" marR="0" rtl="0" algn="l">
              <a:lnSpc>
                <a:spcPct val="150000"/>
              </a:lnSpc>
              <a:spcBef>
                <a:spcPts val="0"/>
              </a:spcBef>
              <a:spcAft>
                <a:spcPts val="0"/>
              </a:spcAft>
              <a:buNone/>
            </a:pPr>
            <a:r>
              <a:rPr lang="en" sz="1200">
                <a:solidFill>
                  <a:schemeClr val="dk2"/>
                </a:solidFill>
                <a:latin typeface="Roboto Mono Light"/>
                <a:ea typeface="Roboto Mono Light"/>
                <a:cs typeface="Roboto Mono Light"/>
                <a:sym typeface="Roboto Mono Light"/>
              </a:rPr>
              <a:t>      storage: 100Gi</a:t>
            </a:r>
            <a:endParaRPr sz="1100">
              <a:solidFill>
                <a:srgbClr val="1F2328"/>
              </a:solidFill>
              <a:highlight>
                <a:srgbClr val="F6F8FA"/>
              </a:highlight>
              <a:latin typeface="Roboto Mono Light"/>
              <a:ea typeface="Roboto Mono Light"/>
              <a:cs typeface="Roboto Mono Light"/>
              <a:sym typeface="Roboto Mono Light"/>
            </a:endParaRPr>
          </a:p>
          <a:p>
            <a:pPr indent="0" lvl="0" marL="0" rtl="0" algn="l">
              <a:spcBef>
                <a:spcPts val="0"/>
              </a:spcBef>
              <a:spcAft>
                <a:spcPts val="0"/>
              </a:spcAft>
              <a:buNone/>
            </a:pPr>
            <a:r>
              <a:t/>
            </a:r>
            <a:endParaRPr sz="1800">
              <a:solidFill>
                <a:schemeClr val="dk2"/>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Kubernetes Cluster</a:t>
            </a:r>
            <a:endParaRPr/>
          </a:p>
        </p:txBody>
      </p:sp>
      <p:sp>
        <p:nvSpPr>
          <p:cNvPr id="164" name="Google Shape;164;p22"/>
          <p:cNvSpPr/>
          <p:nvPr/>
        </p:nvSpPr>
        <p:spPr>
          <a:xfrm>
            <a:off x="0" y="1111025"/>
            <a:ext cx="9144000" cy="1917900"/>
          </a:xfrm>
          <a:prstGeom prst="rect">
            <a:avLst/>
          </a:prstGeom>
          <a:solidFill>
            <a:srgbClr val="78909C">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65" name="Google Shape;165;p22"/>
          <p:cNvSpPr txBox="1"/>
          <p:nvPr/>
        </p:nvSpPr>
        <p:spPr>
          <a:xfrm>
            <a:off x="367075" y="1202075"/>
            <a:ext cx="4204800" cy="17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55192"/>
                </a:solidFill>
                <a:latin typeface="Roboto Mono"/>
                <a:ea typeface="Roboto Mono"/>
                <a:cs typeface="Roboto Mono"/>
                <a:sym typeface="Roboto Mono"/>
              </a:rPr>
              <a:t>gcloud container node-pools create gpupool \</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055192"/>
                </a:solidFill>
                <a:latin typeface="Roboto Mono"/>
                <a:ea typeface="Roboto Mono"/>
                <a:cs typeface="Roboto Mono"/>
                <a:sym typeface="Roboto Mono"/>
              </a:rPr>
              <a:t>. . .</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a:t>
            </a:r>
            <a:r>
              <a:rPr lang="en" sz="1100">
                <a:solidFill>
                  <a:srgbClr val="9900FF"/>
                </a:solidFill>
                <a:latin typeface="Roboto Mono"/>
                <a:ea typeface="Roboto Mono"/>
                <a:cs typeface="Roboto Mono"/>
                <a:sym typeface="Roboto Mono"/>
              </a:rPr>
              <a:t>--accelerator</a:t>
            </a:r>
            <a:r>
              <a:rPr lang="en" sz="1100">
                <a:solidFill>
                  <a:schemeClr val="dk2"/>
                </a:solidFill>
                <a:latin typeface="Roboto Mono"/>
                <a:ea typeface="Roboto Mono"/>
                <a:cs typeface="Roboto Mono"/>
                <a:sym typeface="Roboto Mono"/>
              </a:rPr>
              <a:t> "</a:t>
            </a:r>
            <a:r>
              <a:rPr lang="en" sz="1100">
                <a:solidFill>
                  <a:srgbClr val="055192"/>
                </a:solidFill>
                <a:latin typeface="Roboto Mono"/>
                <a:ea typeface="Roboto Mono"/>
                <a:cs typeface="Roboto Mono"/>
                <a:sym typeface="Roboto Mono"/>
              </a:rPr>
              <a:t>type</a:t>
            </a:r>
            <a:r>
              <a:rPr lang="en" sz="1100">
                <a:solidFill>
                  <a:schemeClr val="dk2"/>
                </a:solidFill>
                <a:latin typeface="Roboto Mono"/>
                <a:ea typeface="Roboto Mono"/>
                <a:cs typeface="Roboto Mono"/>
                <a:sym typeface="Roboto Mono"/>
              </a:rPr>
              <a:t>=nvidia-tesla-t4,</a:t>
            </a:r>
            <a:r>
              <a:rPr lang="en" sz="1100">
                <a:solidFill>
                  <a:srgbClr val="055192"/>
                </a:solidFill>
                <a:latin typeface="Roboto Mono"/>
                <a:ea typeface="Roboto Mono"/>
                <a:cs typeface="Roboto Mono"/>
                <a:sym typeface="Roboto Mono"/>
              </a:rPr>
              <a:t>gpu-driver-version</a:t>
            </a:r>
            <a:r>
              <a:rPr lang="en" sz="1100">
                <a:solidFill>
                  <a:schemeClr val="dk2"/>
                </a:solidFill>
                <a:latin typeface="Roboto Mono"/>
                <a:ea typeface="Roboto Mono"/>
                <a:cs typeface="Roboto Mono"/>
                <a:sym typeface="Roboto Mono"/>
              </a:rPr>
              <a:t>=latest,</a:t>
            </a:r>
            <a:r>
              <a:rPr lang="en" sz="1100">
                <a:solidFill>
                  <a:srgbClr val="055192"/>
                </a:solidFill>
                <a:latin typeface="Roboto Mono"/>
                <a:ea typeface="Roboto Mono"/>
                <a:cs typeface="Roboto Mono"/>
                <a:sym typeface="Roboto Mono"/>
              </a:rPr>
              <a:t>count</a:t>
            </a:r>
            <a:r>
              <a:rPr lang="en" sz="1100">
                <a:solidFill>
                  <a:schemeClr val="dk2"/>
                </a:solidFill>
                <a:latin typeface="Roboto Mono"/>
                <a:ea typeface="Roboto Mono"/>
                <a:cs typeface="Roboto Mono"/>
                <a:sym typeface="Roboto Mono"/>
              </a:rPr>
              <a:t>=1"</a:t>
            </a:r>
            <a:r>
              <a:rPr lang="en" sz="1100">
                <a:solidFill>
                  <a:schemeClr val="dk2"/>
                </a:solidFill>
                <a:latin typeface="Roboto Mono Light"/>
                <a:ea typeface="Roboto Mono Light"/>
                <a:cs typeface="Roboto Mono Light"/>
                <a:sym typeface="Roboto Mono Light"/>
              </a:rPr>
              <a:t> \</a:t>
            </a:r>
            <a:endParaRPr sz="1100">
              <a:solidFill>
                <a:schemeClr val="dk2"/>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a:t>
            </a:r>
            <a:r>
              <a:rPr lang="en" sz="1100">
                <a:solidFill>
                  <a:srgbClr val="9900FF"/>
                </a:solidFill>
                <a:latin typeface="Roboto Mono"/>
                <a:ea typeface="Roboto Mono"/>
                <a:cs typeface="Roboto Mono"/>
                <a:sym typeface="Roboto Mono"/>
              </a:rPr>
              <a:t>--machine-type</a:t>
            </a:r>
            <a:r>
              <a:rPr lang="en" sz="1100">
                <a:solidFill>
                  <a:schemeClr val="dk2"/>
                </a:solidFill>
                <a:latin typeface="Roboto Mono"/>
                <a:ea typeface="Roboto Mono"/>
                <a:cs typeface="Roboto Mono"/>
                <a:sym typeface="Roboto Mono"/>
              </a:rPr>
              <a:t> "n1-standard-8"</a:t>
            </a:r>
            <a:r>
              <a:rPr lang="en" sz="1100">
                <a:solidFill>
                  <a:schemeClr val="dk2"/>
                </a:solidFill>
                <a:latin typeface="Roboto Mono Light"/>
                <a:ea typeface="Roboto Mono Light"/>
                <a:cs typeface="Roboto Mono Light"/>
                <a:sym typeface="Roboto Mono Light"/>
              </a:rPr>
              <a:t> \</a:t>
            </a:r>
            <a:endParaRPr sz="1100">
              <a:solidFill>
                <a:schemeClr val="dk2"/>
              </a:solidFill>
              <a:latin typeface="Roboto Mono Light"/>
              <a:ea typeface="Roboto Mono Light"/>
              <a:cs typeface="Roboto Mono Light"/>
              <a:sym typeface="Roboto Mono Light"/>
            </a:endParaRPr>
          </a:p>
        </p:txBody>
      </p:sp>
      <p:sp>
        <p:nvSpPr>
          <p:cNvPr id="166" name="Google Shape;166;p22"/>
          <p:cNvSpPr txBox="1"/>
          <p:nvPr/>
        </p:nvSpPr>
        <p:spPr>
          <a:xfrm>
            <a:off x="5329800" y="1216925"/>
            <a:ext cx="3624900" cy="156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55192"/>
                </a:solidFill>
                <a:latin typeface="Roboto Mono"/>
                <a:ea typeface="Roboto Mono"/>
                <a:cs typeface="Roboto Mono"/>
                <a:sym typeface="Roboto Mono"/>
              </a:rPr>
              <a:t>apiVersion: eksctl.io/v1alpha5</a:t>
            </a:r>
            <a:endParaRPr sz="1100">
              <a:solidFill>
                <a:srgbClr val="05519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rgbClr val="055192"/>
                </a:solidFill>
                <a:latin typeface="Roboto Mono"/>
                <a:ea typeface="Roboto Mono"/>
                <a:cs typeface="Roboto Mono"/>
                <a:sym typeface="Roboto Mono"/>
              </a:rPr>
              <a:t>kind: ClusterConfig</a:t>
            </a:r>
            <a:endParaRPr sz="1100">
              <a:solidFill>
                <a:srgbClr val="05519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rgbClr val="055192"/>
                </a:solidFill>
                <a:latin typeface="Roboto Mono"/>
                <a:ea typeface="Roboto Mono"/>
                <a:cs typeface="Roboto Mono"/>
                <a:sym typeface="Roboto Mono"/>
              </a:rPr>
              <a:t>. . .</a:t>
            </a:r>
            <a:endParaRPr sz="1100">
              <a:solidFill>
                <a:srgbClr val="05519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rgbClr val="055192"/>
                </a:solidFill>
                <a:latin typeface="Roboto Mono"/>
                <a:ea typeface="Roboto Mono"/>
                <a:cs typeface="Roboto Mono"/>
                <a:sym typeface="Roboto Mono"/>
              </a:rPr>
              <a:t>nodeGroups:</a:t>
            </a:r>
            <a:endParaRPr sz="1100">
              <a:solidFill>
                <a:srgbClr val="05519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rgbClr val="055192"/>
                </a:solidFill>
                <a:latin typeface="Roboto Mono"/>
                <a:ea typeface="Roboto Mono"/>
                <a:cs typeface="Roboto Mono"/>
                <a:sym typeface="Roboto Mono"/>
              </a:rPr>
              <a:t>  - name: gpu-nodegroup</a:t>
            </a:r>
            <a:endParaRPr sz="1100">
              <a:solidFill>
                <a:srgbClr val="05519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a:t>
            </a:r>
            <a:r>
              <a:rPr lang="en" sz="1100">
                <a:solidFill>
                  <a:srgbClr val="9900FF"/>
                </a:solidFill>
                <a:latin typeface="Roboto Mono Light"/>
                <a:ea typeface="Roboto Mono Light"/>
                <a:cs typeface="Roboto Mono Light"/>
                <a:sym typeface="Roboto Mono Light"/>
              </a:rPr>
              <a:t>instanceType</a:t>
            </a:r>
            <a:r>
              <a:rPr lang="en" sz="1100">
                <a:solidFill>
                  <a:schemeClr val="dk2"/>
                </a:solidFill>
                <a:latin typeface="Roboto Mono Light"/>
                <a:ea typeface="Roboto Mono Light"/>
                <a:cs typeface="Roboto Mono Light"/>
                <a:sym typeface="Roboto Mono Light"/>
              </a:rPr>
              <a:t>: </a:t>
            </a:r>
            <a:r>
              <a:rPr lang="en" sz="1100">
                <a:solidFill>
                  <a:schemeClr val="dk2"/>
                </a:solidFill>
                <a:latin typeface="Roboto Mono Medium"/>
                <a:ea typeface="Roboto Mono Medium"/>
                <a:cs typeface="Roboto Mono Medium"/>
                <a:sym typeface="Roboto Mono Medium"/>
              </a:rPr>
              <a:t>p3.2xlarge</a:t>
            </a:r>
            <a:endParaRPr sz="1100">
              <a:solidFill>
                <a:schemeClr val="dk2"/>
              </a:solidFill>
              <a:latin typeface="Roboto Mono Medium"/>
              <a:ea typeface="Roboto Mono Medium"/>
              <a:cs typeface="Roboto Mono Medium"/>
              <a:sym typeface="Roboto Mono Medium"/>
            </a:endParaRPr>
          </a:p>
          <a:p>
            <a:pPr indent="0" lvl="0" marL="0" rtl="0" algn="l">
              <a:lnSpc>
                <a:spcPct val="115000"/>
              </a:lnSpc>
              <a:spcBef>
                <a:spcPts val="0"/>
              </a:spcBef>
              <a:spcAft>
                <a:spcPts val="0"/>
              </a:spcAft>
              <a:buNone/>
            </a:pPr>
            <a:r>
              <a:t/>
            </a:r>
            <a:endParaRPr sz="1100">
              <a:solidFill>
                <a:schemeClr val="dk2"/>
              </a:solidFill>
              <a:latin typeface="Roboto Mono Light"/>
              <a:ea typeface="Roboto Mono Light"/>
              <a:cs typeface="Roboto Mono Light"/>
              <a:sym typeface="Roboto Mono Light"/>
            </a:endParaRPr>
          </a:p>
        </p:txBody>
      </p:sp>
      <p:sp>
        <p:nvSpPr>
          <p:cNvPr id="167" name="Google Shape;167;p22"/>
          <p:cNvSpPr txBox="1"/>
          <p:nvPr/>
        </p:nvSpPr>
        <p:spPr>
          <a:xfrm>
            <a:off x="367071" y="3319167"/>
            <a:ext cx="3972000" cy="14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55192"/>
                </a:solidFill>
                <a:latin typeface="Montserrat"/>
                <a:ea typeface="Montserrat"/>
                <a:cs typeface="Montserrat"/>
                <a:sym typeface="Montserrat"/>
              </a:rPr>
              <a:t>Attachable GPU </a:t>
            </a:r>
            <a:endParaRPr sz="1800">
              <a:solidFill>
                <a:srgbClr val="05519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200">
                <a:solidFill>
                  <a:schemeClr val="dk2"/>
                </a:solidFill>
                <a:latin typeface="Montserrat Medium"/>
                <a:ea typeface="Montserrat Medium"/>
                <a:cs typeface="Montserrat Medium"/>
                <a:sym typeface="Montserrat Medium"/>
              </a:rPr>
              <a:t>GCP</a:t>
            </a:r>
            <a:r>
              <a:rPr lang="en" sz="1200">
                <a:solidFill>
                  <a:schemeClr val="dk2"/>
                </a:solidFill>
                <a:latin typeface="Montserrat"/>
                <a:ea typeface="Montserrat"/>
                <a:cs typeface="Montserrat"/>
                <a:sym typeface="Montserrat"/>
              </a:rPr>
              <a:t>: General purpose -  n1, (GPU T4, P4, V100) </a:t>
            </a:r>
            <a:endParaRPr sz="12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br>
              <a:rPr lang="en" sz="1200">
                <a:solidFill>
                  <a:schemeClr val="dk2"/>
                </a:solidFill>
                <a:latin typeface="Montserrat"/>
                <a:ea typeface="Montserrat"/>
                <a:cs typeface="Montserrat"/>
                <a:sym typeface="Montserrat"/>
              </a:rPr>
            </a:br>
            <a:endParaRPr sz="1200">
              <a:solidFill>
                <a:schemeClr val="dk2"/>
              </a:solidFill>
              <a:latin typeface="Montserrat"/>
              <a:ea typeface="Montserrat"/>
              <a:cs typeface="Montserrat"/>
              <a:sym typeface="Montserrat"/>
            </a:endParaRPr>
          </a:p>
        </p:txBody>
      </p:sp>
      <p:sp>
        <p:nvSpPr>
          <p:cNvPr id="168" name="Google Shape;168;p22"/>
          <p:cNvSpPr txBox="1"/>
          <p:nvPr/>
        </p:nvSpPr>
        <p:spPr>
          <a:xfrm>
            <a:off x="5042975" y="3268326"/>
            <a:ext cx="3972000" cy="16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55192"/>
                </a:solidFill>
                <a:latin typeface="Montserrat"/>
                <a:ea typeface="Montserrat"/>
                <a:cs typeface="Montserrat"/>
                <a:sym typeface="Montserrat"/>
              </a:rPr>
              <a:t>Integrated GPU</a:t>
            </a:r>
            <a:r>
              <a:rPr lang="en" sz="1800">
                <a:solidFill>
                  <a:srgbClr val="055192"/>
                </a:solidFill>
                <a:latin typeface="Montserrat"/>
                <a:ea typeface="Montserrat"/>
                <a:cs typeface="Montserrat"/>
                <a:sym typeface="Montserrat"/>
              </a:rPr>
              <a:t> </a:t>
            </a:r>
            <a:endParaRPr sz="1800">
              <a:solidFill>
                <a:srgbClr val="05519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1200">
                <a:solidFill>
                  <a:schemeClr val="dk2"/>
                </a:solidFill>
                <a:latin typeface="Montserrat Medium"/>
                <a:ea typeface="Montserrat Medium"/>
                <a:cs typeface="Montserrat Medium"/>
                <a:sym typeface="Montserrat Medium"/>
              </a:rPr>
              <a:t>GCP: Accelerator-optimized</a:t>
            </a:r>
            <a:r>
              <a:rPr lang="en" sz="1200">
                <a:solidFill>
                  <a:schemeClr val="dk2"/>
                </a:solidFill>
                <a:latin typeface="Montserrat"/>
                <a:ea typeface="Montserrat"/>
                <a:cs typeface="Montserrat"/>
                <a:sym typeface="Montserrat"/>
              </a:rPr>
              <a:t>. </a:t>
            </a:r>
            <a:r>
              <a:rPr lang="en" sz="1200">
                <a:solidFill>
                  <a:schemeClr val="dk2"/>
                </a:solidFill>
                <a:latin typeface="Montserrat"/>
                <a:ea typeface="Montserrat"/>
                <a:cs typeface="Montserrat"/>
                <a:sym typeface="Montserrat"/>
              </a:rPr>
              <a:t>a2, a3, g2 (GPU: L4, A100, H100)</a:t>
            </a:r>
            <a:br>
              <a:rPr lang="en" sz="1200">
                <a:solidFill>
                  <a:schemeClr val="dk2"/>
                </a:solidFill>
                <a:latin typeface="Montserrat"/>
                <a:ea typeface="Montserrat"/>
                <a:cs typeface="Montserrat"/>
                <a:sym typeface="Montserrat"/>
              </a:rPr>
            </a:br>
            <a:r>
              <a:rPr lang="en" sz="1200">
                <a:solidFill>
                  <a:schemeClr val="dk2"/>
                </a:solidFill>
                <a:latin typeface="Montserrat Medium"/>
                <a:ea typeface="Montserrat Medium"/>
                <a:cs typeface="Montserrat Medium"/>
                <a:sym typeface="Montserrat Medium"/>
              </a:rPr>
              <a:t>AWS</a:t>
            </a:r>
            <a:r>
              <a:rPr lang="en" sz="1200">
                <a:solidFill>
                  <a:schemeClr val="dk2"/>
                </a:solidFill>
                <a:latin typeface="Montserrat"/>
                <a:ea typeface="Montserrat"/>
                <a:cs typeface="Montserrat"/>
                <a:sym typeface="Montserrat"/>
              </a:rPr>
              <a:t>:</a:t>
            </a:r>
            <a:r>
              <a:rPr lang="en" sz="1200">
                <a:solidFill>
                  <a:schemeClr val="dk2"/>
                </a:solidFill>
                <a:latin typeface="Montserrat"/>
                <a:ea typeface="Montserrat"/>
                <a:cs typeface="Montserrat"/>
                <a:sym typeface="Montserrat"/>
              </a:rPr>
              <a:t> P- and G- Series</a:t>
            </a:r>
            <a:endParaRPr sz="12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br>
              <a:rPr lang="en" sz="1200">
                <a:solidFill>
                  <a:schemeClr val="dk2"/>
                </a:solidFill>
                <a:latin typeface="Montserrat"/>
                <a:ea typeface="Montserrat"/>
                <a:cs typeface="Montserrat"/>
                <a:sym typeface="Montserrat"/>
              </a:rPr>
            </a:br>
            <a:endParaRPr sz="12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0" y="2150850"/>
            <a:ext cx="5829900" cy="1334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Demo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 - Interacting with the Model</a:t>
            </a:r>
            <a:endParaRPr/>
          </a:p>
        </p:txBody>
      </p:sp>
      <p:sp>
        <p:nvSpPr>
          <p:cNvPr id="179" name="Google Shape;179;p24"/>
          <p:cNvSpPr txBox="1"/>
          <p:nvPr/>
        </p:nvSpPr>
        <p:spPr>
          <a:xfrm>
            <a:off x="433300" y="1429875"/>
            <a:ext cx="8313900" cy="3170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200">
                <a:solidFill>
                  <a:schemeClr val="dk1"/>
                </a:solidFill>
                <a:latin typeface="Roboto Mono"/>
                <a:ea typeface="Roboto Mono"/>
                <a:cs typeface="Roboto Mono"/>
                <a:sym typeface="Roboto Mono"/>
              </a:rPr>
              <a:t>+ USER_PROMPT='Share some mind-blowing statistic related to running an OSS LLM on a kubernetes cluster'</a:t>
            </a:r>
            <a:endParaRPr sz="1200">
              <a:solidFill>
                <a:schemeClr val="dk1"/>
              </a:solidFill>
              <a:latin typeface="Roboto Mono"/>
              <a:ea typeface="Roboto Mono"/>
              <a:cs typeface="Roboto Mono"/>
              <a:sym typeface="Roboto Mono"/>
            </a:endParaRPr>
          </a:p>
          <a:p>
            <a:pPr indent="0" lvl="0" marL="0" rtl="0" algn="l">
              <a:lnSpc>
                <a:spcPct val="150000"/>
              </a:lnSpc>
              <a:spcBef>
                <a:spcPts val="1200"/>
              </a:spcBef>
              <a:spcAft>
                <a:spcPts val="0"/>
              </a:spcAft>
              <a:buNone/>
            </a:pPr>
            <a:r>
              <a:rPr lang="en" sz="1200">
                <a:solidFill>
                  <a:schemeClr val="dk1"/>
                </a:solidFill>
                <a:latin typeface="Roboto Mono"/>
                <a:ea typeface="Roboto Mono"/>
                <a:cs typeface="Roboto Mono"/>
                <a:sym typeface="Roboto Mono"/>
              </a:rPr>
              <a:t>+ curl -X POST http://localhost:8000/generate -H 'Content-Type: application/json' -d @-</a:t>
            </a:r>
            <a:endParaRPr sz="1200">
              <a:solidFill>
                <a:schemeClr val="dk1"/>
              </a:solidFill>
              <a:latin typeface="Roboto Mono"/>
              <a:ea typeface="Roboto Mono"/>
              <a:cs typeface="Roboto Mono"/>
              <a:sym typeface="Roboto Mono"/>
            </a:endParaRPr>
          </a:p>
          <a:p>
            <a:pPr indent="0" lvl="0" marL="0" rtl="0" algn="l">
              <a:lnSpc>
                <a:spcPct val="150000"/>
              </a:lnSpc>
              <a:spcBef>
                <a:spcPts val="1200"/>
              </a:spcBef>
              <a:spcAft>
                <a:spcPts val="1200"/>
              </a:spcAft>
              <a:buNone/>
            </a:pPr>
            <a:r>
              <a:rPr lang="en" sz="1200">
                <a:solidFill>
                  <a:schemeClr val="dk1"/>
                </a:solidFill>
                <a:latin typeface="Roboto Mono"/>
                <a:ea typeface="Roboto Mono"/>
                <a:cs typeface="Roboto Mono"/>
                <a:sym typeface="Roboto Mono"/>
              </a:rPr>
              <a:t>{"predictions":["Prompt:\n&lt;start_of_turn&gt;user\nShare some mind-blowing statistic related to running an OSS LLM on a kubernetes cluster&lt;end_of_turn&gt;\nOutput:\n**The numbers don't lie:**\n\n* **12.6 petabytes of data** was processed and trained by the LLM.\n* **5.7 trillion parameters** were learned by the LLM.\n* **384,000 training steps** were run to build the model.\n* **1,000+ cores** were used to train the LLM.\n* **60+ different languages** were supported by the LLM.\n* **40% of the world's knowledge** could fit on the LLM's hard drive."</a:t>
            </a:r>
            <a:r>
              <a:rPr lang="en" sz="1200">
                <a:solidFill>
                  <a:schemeClr val="dk1"/>
                </a:solidFill>
                <a:latin typeface="Roboto Mono"/>
                <a:ea typeface="Roboto Mono"/>
                <a:cs typeface="Roboto Mono"/>
                <a:sym typeface="Roboto Mono"/>
              </a:rPr>
              <a:t>]</a:t>
            </a:r>
            <a:r>
              <a:rPr lang="en" sz="1200">
                <a:solidFill>
                  <a:schemeClr val="dk1"/>
                </a:solidFill>
                <a:latin typeface="Roboto Mono"/>
                <a:ea typeface="Roboto Mono"/>
                <a:cs typeface="Roboto Mono"/>
                <a:sym typeface="Roboto Mono"/>
              </a:rPr>
              <a:t>}%</a:t>
            </a:r>
            <a:endParaRPr sz="1200">
              <a:solidFill>
                <a:schemeClr val="dk1"/>
              </a:solidFill>
              <a:latin typeface="Roboto Mono"/>
              <a:ea typeface="Roboto Mono"/>
              <a:cs typeface="Roboto Mono"/>
              <a:sym typeface="Roboto Mon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0" y="2150850"/>
            <a:ext cx="5829900" cy="1334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KServe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KServe - Model Mesh</a:t>
            </a:r>
            <a:endParaRPr/>
          </a:p>
        </p:txBody>
      </p:sp>
      <p:sp>
        <p:nvSpPr>
          <p:cNvPr id="190" name="Google Shape;190;p26"/>
          <p:cNvSpPr txBox="1"/>
          <p:nvPr/>
        </p:nvSpPr>
        <p:spPr>
          <a:xfrm>
            <a:off x="416525" y="4237700"/>
            <a:ext cx="8245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chemeClr val="hlink"/>
                </a:solidFill>
                <a:latin typeface="Montserrat Light"/>
                <a:ea typeface="Montserrat Light"/>
                <a:cs typeface="Montserrat Light"/>
                <a:sym typeface="Montserrat Light"/>
                <a:hlinkClick r:id="rId3"/>
              </a:rPr>
              <a:t>https://kserve.github.io/website/latest/modelserving/mms/modelmesh/overview/</a:t>
            </a:r>
            <a:endParaRPr sz="1600">
              <a:solidFill>
                <a:srgbClr val="04AAAC"/>
              </a:solidFill>
              <a:latin typeface="Montserrat Light"/>
              <a:ea typeface="Montserrat Light"/>
              <a:cs typeface="Montserrat Light"/>
              <a:sym typeface="Montserrat Light"/>
            </a:endParaRPr>
          </a:p>
        </p:txBody>
      </p:sp>
      <p:pic>
        <p:nvPicPr>
          <p:cNvPr id="191" name="Google Shape;191;p26"/>
          <p:cNvPicPr preferRelativeResize="0"/>
          <p:nvPr/>
        </p:nvPicPr>
        <p:blipFill>
          <a:blip r:embed="rId4">
            <a:alphaModFix/>
          </a:blip>
          <a:stretch>
            <a:fillRect/>
          </a:stretch>
        </p:blipFill>
        <p:spPr>
          <a:xfrm>
            <a:off x="463775" y="1170125"/>
            <a:ext cx="4695749" cy="2915174"/>
          </a:xfrm>
          <a:prstGeom prst="rect">
            <a:avLst/>
          </a:prstGeom>
          <a:noFill/>
          <a:ln>
            <a:noFill/>
          </a:ln>
        </p:spPr>
      </p:pic>
      <p:pic>
        <p:nvPicPr>
          <p:cNvPr id="192" name="Google Shape;192;p26"/>
          <p:cNvPicPr preferRelativeResize="0"/>
          <p:nvPr/>
        </p:nvPicPr>
        <p:blipFill>
          <a:blip r:embed="rId5">
            <a:alphaModFix/>
          </a:blip>
          <a:stretch>
            <a:fillRect/>
          </a:stretch>
        </p:blipFill>
        <p:spPr>
          <a:xfrm>
            <a:off x="7123774" y="553150"/>
            <a:ext cx="1188720" cy="9034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KServe</a:t>
            </a:r>
            <a:endParaRPr/>
          </a:p>
        </p:txBody>
      </p:sp>
      <p:sp>
        <p:nvSpPr>
          <p:cNvPr id="198" name="Google Shape;198;p27"/>
          <p:cNvSpPr txBox="1"/>
          <p:nvPr/>
        </p:nvSpPr>
        <p:spPr>
          <a:xfrm>
            <a:off x="340325" y="4237700"/>
            <a:ext cx="8245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u="sng">
                <a:solidFill>
                  <a:schemeClr val="hlink"/>
                </a:solidFill>
                <a:latin typeface="Montserrat Light"/>
                <a:ea typeface="Montserrat Light"/>
                <a:cs typeface="Montserrat Light"/>
                <a:sym typeface="Montserrat Light"/>
                <a:hlinkClick r:id="rId3"/>
              </a:rPr>
              <a:t>https://kserve.github.io/website/latest/modelserving/inference_graph</a:t>
            </a:r>
            <a:endParaRPr sz="1600">
              <a:solidFill>
                <a:srgbClr val="04AAAC"/>
              </a:solidFill>
              <a:latin typeface="Montserrat Light"/>
              <a:ea typeface="Montserrat Light"/>
              <a:cs typeface="Montserrat Light"/>
              <a:sym typeface="Montserrat Light"/>
            </a:endParaRPr>
          </a:p>
        </p:txBody>
      </p:sp>
      <p:pic>
        <p:nvPicPr>
          <p:cNvPr id="199" name="Google Shape;199;p27"/>
          <p:cNvPicPr preferRelativeResize="0"/>
          <p:nvPr/>
        </p:nvPicPr>
        <p:blipFill>
          <a:blip r:embed="rId4">
            <a:alphaModFix/>
          </a:blip>
          <a:stretch>
            <a:fillRect/>
          </a:stretch>
        </p:blipFill>
        <p:spPr>
          <a:xfrm>
            <a:off x="7123774" y="553150"/>
            <a:ext cx="1188720" cy="903428"/>
          </a:xfrm>
          <a:prstGeom prst="rect">
            <a:avLst/>
          </a:prstGeom>
          <a:noFill/>
          <a:ln>
            <a:noFill/>
          </a:ln>
        </p:spPr>
      </p:pic>
      <p:pic>
        <p:nvPicPr>
          <p:cNvPr id="200" name="Google Shape;200;p27"/>
          <p:cNvPicPr preferRelativeResize="0"/>
          <p:nvPr/>
        </p:nvPicPr>
        <p:blipFill>
          <a:blip r:embed="rId5">
            <a:alphaModFix/>
          </a:blip>
          <a:stretch>
            <a:fillRect/>
          </a:stretch>
        </p:blipFill>
        <p:spPr>
          <a:xfrm>
            <a:off x="468300" y="1178425"/>
            <a:ext cx="6360299" cy="27036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 I need a Mortgage to Experiment Using AI?</a:t>
            </a:r>
            <a:endParaRPr/>
          </a:p>
        </p:txBody>
      </p:sp>
      <p:sp>
        <p:nvSpPr>
          <p:cNvPr id="206" name="Google Shape;206;p28"/>
          <p:cNvSpPr txBox="1"/>
          <p:nvPr>
            <p:ph idx="4294967295" type="body"/>
          </p:nvPr>
        </p:nvSpPr>
        <p:spPr>
          <a:xfrm>
            <a:off x="311700" y="1152475"/>
            <a:ext cx="8520600" cy="1925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300">
                <a:solidFill>
                  <a:srgbClr val="FF0000"/>
                </a:solidFill>
                <a:latin typeface="Montserrat SemiBold"/>
                <a:ea typeface="Montserrat SemiBold"/>
                <a:cs typeface="Montserrat SemiBold"/>
                <a:sym typeface="Montserrat SemiBold"/>
              </a:rPr>
              <a:t>Disclaimer</a:t>
            </a:r>
            <a:r>
              <a:rPr lang="en" sz="1300"/>
              <a:t>: This is not endorsement/recommendation.</a:t>
            </a:r>
            <a:endParaRPr sz="1300"/>
          </a:p>
          <a:p>
            <a:pPr indent="-336550" lvl="0" marL="457200" rtl="0" algn="l">
              <a:lnSpc>
                <a:spcPct val="115000"/>
              </a:lnSpc>
              <a:spcBef>
                <a:spcPts val="1200"/>
              </a:spcBef>
              <a:spcAft>
                <a:spcPts val="0"/>
              </a:spcAft>
              <a:buSzPts val="1700"/>
              <a:buChar char="-"/>
            </a:pPr>
            <a:r>
              <a:rPr lang="en" sz="1700"/>
              <a:t>Quotas</a:t>
            </a:r>
            <a:endParaRPr sz="1700"/>
          </a:p>
          <a:p>
            <a:pPr indent="-336550" lvl="0" marL="457200" rtl="0" algn="l">
              <a:lnSpc>
                <a:spcPct val="115000"/>
              </a:lnSpc>
              <a:spcBef>
                <a:spcPts val="0"/>
              </a:spcBef>
              <a:spcAft>
                <a:spcPts val="0"/>
              </a:spcAft>
              <a:buSzPts val="1700"/>
              <a:buChar char="-"/>
            </a:pPr>
            <a:r>
              <a:rPr lang="en" sz="1700"/>
              <a:t>Billing budgets alerts</a:t>
            </a:r>
            <a:endParaRPr sz="1700"/>
          </a:p>
          <a:p>
            <a:pPr indent="-336550" lvl="0" marL="457200" rtl="0" algn="l">
              <a:lnSpc>
                <a:spcPct val="115000"/>
              </a:lnSpc>
              <a:spcBef>
                <a:spcPts val="0"/>
              </a:spcBef>
              <a:spcAft>
                <a:spcPts val="0"/>
              </a:spcAft>
              <a:buSzPts val="1700"/>
              <a:buChar char="-"/>
            </a:pPr>
            <a:r>
              <a:rPr lang="en" sz="1700"/>
              <a:t>Spot provisioning</a:t>
            </a:r>
            <a:endParaRPr sz="1700"/>
          </a:p>
          <a:p>
            <a:pPr indent="-336550" lvl="0" marL="457200" rtl="0" algn="l">
              <a:lnSpc>
                <a:spcPct val="115000"/>
              </a:lnSpc>
              <a:spcBef>
                <a:spcPts val="0"/>
              </a:spcBef>
              <a:spcAft>
                <a:spcPts val="0"/>
              </a:spcAft>
              <a:buSzPts val="1700"/>
              <a:buChar char="-"/>
            </a:pPr>
            <a:r>
              <a:rPr lang="en" sz="1700"/>
              <a:t>Estimate with GenAI chat </a:t>
            </a:r>
            <a:r>
              <a:rPr lang="en" sz="1700"/>
              <a:t>and</a:t>
            </a:r>
            <a:r>
              <a:rPr lang="en" sz="1700"/>
              <a:t> walk through official docs</a:t>
            </a:r>
            <a:endParaRPr sz="1700"/>
          </a:p>
        </p:txBody>
      </p:sp>
      <p:sp>
        <p:nvSpPr>
          <p:cNvPr id="207" name="Google Shape;207;p28"/>
          <p:cNvSpPr txBox="1"/>
          <p:nvPr/>
        </p:nvSpPr>
        <p:spPr>
          <a:xfrm>
            <a:off x="866750" y="2925475"/>
            <a:ext cx="7820700" cy="18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Roboto Mono"/>
                <a:ea typeface="Roboto Mono"/>
                <a:cs typeface="Roboto Mono"/>
                <a:sym typeface="Roboto Mono"/>
              </a:rPr>
              <a:t>Can you provide estimated Compute Engine costs for 1 hour running following GKE nodepool</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container node-pools create gpupool-t4 \</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    --accelerator type=nvidia-tesla-t4,count=1 \</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    --machine-type=n2-standard-32 \</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    --num-nodes=1 --spot</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 . .</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Total Estimated Cost per Hour: $0.4387 (VM) + $0.105 (GPU) = $0.5437 per hour</a:t>
            </a:r>
            <a:endParaRPr sz="1000">
              <a:solidFill>
                <a:schemeClr val="dk2"/>
              </a:solidFill>
              <a:latin typeface="Roboto Mono"/>
              <a:ea typeface="Roboto Mono"/>
              <a:cs typeface="Roboto Mono"/>
              <a:sym typeface="Roboto Mono"/>
            </a:endParaRPr>
          </a:p>
        </p:txBody>
      </p:sp>
      <p:sp>
        <p:nvSpPr>
          <p:cNvPr id="208" name="Google Shape;208;p28"/>
          <p:cNvSpPr/>
          <p:nvPr/>
        </p:nvSpPr>
        <p:spPr>
          <a:xfrm>
            <a:off x="5402125" y="4331325"/>
            <a:ext cx="2139900" cy="2505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After SPOT discount</a:t>
            </a:r>
            <a:endParaRPr>
              <a:latin typeface="Montserrat"/>
              <a:ea typeface="Montserrat"/>
              <a:cs typeface="Montserrat"/>
              <a:sym typeface="Montserrat"/>
            </a:endParaRPr>
          </a:p>
        </p:txBody>
      </p:sp>
      <p:pic>
        <p:nvPicPr>
          <p:cNvPr id="209" name="Google Shape;209;p28"/>
          <p:cNvPicPr preferRelativeResize="0"/>
          <p:nvPr/>
        </p:nvPicPr>
        <p:blipFill>
          <a:blip r:embed="rId3">
            <a:alphaModFix/>
          </a:blip>
          <a:stretch>
            <a:fillRect/>
          </a:stretch>
        </p:blipFill>
        <p:spPr>
          <a:xfrm>
            <a:off x="647945" y="4405050"/>
            <a:ext cx="182880" cy="176784"/>
          </a:xfrm>
          <a:prstGeom prst="rect">
            <a:avLst/>
          </a:prstGeom>
          <a:noFill/>
          <a:ln>
            <a:noFill/>
          </a:ln>
        </p:spPr>
      </p:pic>
      <p:sp>
        <p:nvSpPr>
          <p:cNvPr id="210" name="Google Shape;210;p28"/>
          <p:cNvSpPr txBox="1"/>
          <p:nvPr/>
        </p:nvSpPr>
        <p:spPr>
          <a:xfrm>
            <a:off x="513400" y="2797975"/>
            <a:ext cx="393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Montserrat"/>
                <a:ea typeface="Montserrat"/>
                <a:cs typeface="Montserrat"/>
                <a:sym typeface="Montserrat"/>
              </a:rPr>
              <a:t>👩‍💻</a:t>
            </a:r>
            <a:endParaRPr sz="1800">
              <a:solidFill>
                <a:schemeClr val="dk2"/>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Actual Cost - 90 min 2B model</a:t>
            </a:r>
            <a:endParaRPr/>
          </a:p>
        </p:txBody>
      </p:sp>
      <p:pic>
        <p:nvPicPr>
          <p:cNvPr id="216" name="Google Shape;216;p29"/>
          <p:cNvPicPr preferRelativeResize="0"/>
          <p:nvPr/>
        </p:nvPicPr>
        <p:blipFill>
          <a:blip r:embed="rId3">
            <a:alphaModFix/>
          </a:blip>
          <a:stretch>
            <a:fillRect/>
          </a:stretch>
        </p:blipFill>
        <p:spPr>
          <a:xfrm>
            <a:off x="311688" y="1167675"/>
            <a:ext cx="3657600" cy="2808157"/>
          </a:xfrm>
          <a:prstGeom prst="rect">
            <a:avLst/>
          </a:prstGeom>
          <a:noFill/>
          <a:ln>
            <a:noFill/>
          </a:ln>
        </p:spPr>
      </p:pic>
      <p:pic>
        <p:nvPicPr>
          <p:cNvPr id="217" name="Google Shape;217;p29"/>
          <p:cNvPicPr preferRelativeResize="0"/>
          <p:nvPr/>
        </p:nvPicPr>
        <p:blipFill>
          <a:blip r:embed="rId4">
            <a:alphaModFix/>
          </a:blip>
          <a:stretch>
            <a:fillRect/>
          </a:stretch>
        </p:blipFill>
        <p:spPr>
          <a:xfrm>
            <a:off x="1646325" y="2548600"/>
            <a:ext cx="7421548" cy="2406700"/>
          </a:xfrm>
          <a:prstGeom prst="rect">
            <a:avLst/>
          </a:prstGeom>
          <a:noFill/>
          <a:ln>
            <a:noFill/>
          </a:ln>
        </p:spPr>
      </p:pic>
      <p:cxnSp>
        <p:nvCxnSpPr>
          <p:cNvPr id="218" name="Google Shape;218;p29"/>
          <p:cNvCxnSpPr/>
          <p:nvPr/>
        </p:nvCxnSpPr>
        <p:spPr>
          <a:xfrm>
            <a:off x="1131975" y="1749650"/>
            <a:ext cx="0" cy="982500"/>
          </a:xfrm>
          <a:prstGeom prst="straightConnector1">
            <a:avLst/>
          </a:prstGeom>
          <a:noFill/>
          <a:ln cap="flat" cmpd="sng" w="19050">
            <a:solidFill>
              <a:srgbClr val="055192"/>
            </a:solidFill>
            <a:prstDash val="solid"/>
            <a:round/>
            <a:headEnd len="med" w="med" type="stealth"/>
            <a:tailEnd len="med" w="med" type="stealth"/>
          </a:ln>
        </p:spPr>
      </p:cxnSp>
      <p:sp>
        <p:nvSpPr>
          <p:cNvPr id="219" name="Google Shape;219;p29"/>
          <p:cNvSpPr txBox="1"/>
          <p:nvPr/>
        </p:nvSpPr>
        <p:spPr>
          <a:xfrm>
            <a:off x="584775" y="2110050"/>
            <a:ext cx="852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55192"/>
                </a:solidFill>
                <a:latin typeface="Montserrat"/>
                <a:ea typeface="Montserrat"/>
                <a:cs typeface="Montserrat"/>
                <a:sym typeface="Montserrat"/>
              </a:rPr>
              <a:t>GPU</a:t>
            </a:r>
            <a:endParaRPr sz="1500">
              <a:solidFill>
                <a:srgbClr val="055192"/>
              </a:solidFill>
              <a:latin typeface="Montserrat"/>
              <a:ea typeface="Montserrat"/>
              <a:cs typeface="Montserrat"/>
              <a:sym typeface="Montserrat"/>
            </a:endParaRPr>
          </a:p>
        </p:txBody>
      </p:sp>
      <p:cxnSp>
        <p:nvCxnSpPr>
          <p:cNvPr id="220" name="Google Shape;220;p29"/>
          <p:cNvCxnSpPr/>
          <p:nvPr/>
        </p:nvCxnSpPr>
        <p:spPr>
          <a:xfrm>
            <a:off x="1131975" y="2716925"/>
            <a:ext cx="0" cy="737100"/>
          </a:xfrm>
          <a:prstGeom prst="straightConnector1">
            <a:avLst/>
          </a:prstGeom>
          <a:noFill/>
          <a:ln cap="flat" cmpd="sng" w="19050">
            <a:solidFill>
              <a:srgbClr val="FF9900"/>
            </a:solidFill>
            <a:prstDash val="solid"/>
            <a:round/>
            <a:headEnd len="med" w="med" type="stealth"/>
            <a:tailEnd len="med" w="med" type="stealth"/>
          </a:ln>
        </p:spPr>
      </p:cxnSp>
      <p:sp>
        <p:nvSpPr>
          <p:cNvPr id="221" name="Google Shape;221;p29"/>
          <p:cNvSpPr txBox="1"/>
          <p:nvPr/>
        </p:nvSpPr>
        <p:spPr>
          <a:xfrm>
            <a:off x="705975" y="2877725"/>
            <a:ext cx="852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55192"/>
                </a:solidFill>
                <a:latin typeface="Montserrat"/>
                <a:ea typeface="Montserrat"/>
                <a:cs typeface="Montserrat"/>
                <a:sym typeface="Montserrat"/>
              </a:rPr>
              <a:t>VM</a:t>
            </a:r>
            <a:endParaRPr sz="1500">
              <a:solidFill>
                <a:srgbClr val="055192"/>
              </a:solidFill>
              <a:latin typeface="Montserrat"/>
              <a:ea typeface="Montserrat"/>
              <a:cs typeface="Montserrat"/>
              <a:sym typeface="Montserrat"/>
            </a:endParaRPr>
          </a:p>
        </p:txBody>
      </p:sp>
      <p:sp>
        <p:nvSpPr>
          <p:cNvPr id="222" name="Google Shape;222;p29"/>
          <p:cNvSpPr txBox="1"/>
          <p:nvPr/>
        </p:nvSpPr>
        <p:spPr>
          <a:xfrm>
            <a:off x="4346675" y="1292700"/>
            <a:ext cx="439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55192"/>
                </a:solidFill>
                <a:latin typeface="Montserrat"/>
                <a:ea typeface="Montserrat"/>
                <a:cs typeface="Montserrat"/>
                <a:sym typeface="Montserrat"/>
              </a:rPr>
              <a:t>GKE cluster with 1 `n1-standard-8` node + Nvidia T4 GPU, spot.</a:t>
            </a:r>
            <a:endParaRPr sz="1800">
              <a:solidFill>
                <a:srgbClr val="05519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p:nvPr/>
        </p:nvSpPr>
        <p:spPr>
          <a:xfrm>
            <a:off x="7168896" y="1133856"/>
            <a:ext cx="1362600" cy="3794700"/>
          </a:xfrm>
          <a:prstGeom prst="roundRect">
            <a:avLst>
              <a:gd fmla="val 5454" name="adj"/>
            </a:avLst>
          </a:prstGeom>
          <a:solidFill>
            <a:srgbClr val="085488">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67" name="Google Shape;67;p12"/>
          <p:cNvSpPr/>
          <p:nvPr/>
        </p:nvSpPr>
        <p:spPr>
          <a:xfrm>
            <a:off x="5797300" y="1133856"/>
            <a:ext cx="1362600" cy="3794700"/>
          </a:xfrm>
          <a:prstGeom prst="roundRect">
            <a:avLst>
              <a:gd fmla="val 5454" name="adj"/>
            </a:avLst>
          </a:prstGeom>
          <a:solidFill>
            <a:srgbClr val="04AAAC">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68" name="Google Shape;68;p12"/>
          <p:cNvSpPr/>
          <p:nvPr/>
        </p:nvSpPr>
        <p:spPr>
          <a:xfrm>
            <a:off x="4425696" y="1133856"/>
            <a:ext cx="1362600" cy="3794700"/>
          </a:xfrm>
          <a:prstGeom prst="roundRect">
            <a:avLst>
              <a:gd fmla="val 5454" name="adj"/>
            </a:avLst>
          </a:prstGeom>
          <a:solidFill>
            <a:srgbClr val="085488">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69" name="Google Shape;69;p12"/>
          <p:cNvSpPr/>
          <p:nvPr/>
        </p:nvSpPr>
        <p:spPr>
          <a:xfrm>
            <a:off x="1682496" y="1133856"/>
            <a:ext cx="1362600" cy="3794700"/>
          </a:xfrm>
          <a:prstGeom prst="roundRect">
            <a:avLst>
              <a:gd fmla="val 5454" name="adj"/>
            </a:avLst>
          </a:prstGeom>
          <a:solidFill>
            <a:srgbClr val="085488">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70" name="Google Shape;70;p12"/>
          <p:cNvSpPr/>
          <p:nvPr/>
        </p:nvSpPr>
        <p:spPr>
          <a:xfrm>
            <a:off x="3054500" y="1133856"/>
            <a:ext cx="1362600" cy="3794700"/>
          </a:xfrm>
          <a:prstGeom prst="roundRect">
            <a:avLst>
              <a:gd fmla="val 5454" name="adj"/>
            </a:avLst>
          </a:prstGeom>
          <a:solidFill>
            <a:srgbClr val="04AAAC">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71" name="Google Shape;71;p12"/>
          <p:cNvSpPr/>
          <p:nvPr/>
        </p:nvSpPr>
        <p:spPr>
          <a:xfrm>
            <a:off x="311700" y="1133856"/>
            <a:ext cx="1366200" cy="3794700"/>
          </a:xfrm>
          <a:prstGeom prst="roundRect">
            <a:avLst>
              <a:gd fmla="val 5454" name="adj"/>
            </a:avLst>
          </a:prstGeom>
          <a:solidFill>
            <a:srgbClr val="04AAAC">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72" name="Google Shape;72;p12"/>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t/>
            </a:r>
            <a:endParaRPr/>
          </a:p>
        </p:txBody>
      </p:sp>
      <p:sp>
        <p:nvSpPr>
          <p:cNvPr id="73" name="Google Shape;73;p12"/>
          <p:cNvSpPr txBox="1"/>
          <p:nvPr>
            <p:ph idx="1" type="body"/>
          </p:nvPr>
        </p:nvSpPr>
        <p:spPr>
          <a:xfrm>
            <a:off x="311700" y="1542000"/>
            <a:ext cx="1371600" cy="182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solidFill>
                  <a:srgbClr val="053F74"/>
                </a:solidFill>
              </a:rPr>
              <a:t>1. </a:t>
            </a:r>
            <a:r>
              <a:rPr lang="en" sz="1300">
                <a:solidFill>
                  <a:srgbClr val="053F74"/>
                </a:solidFill>
              </a:rPr>
              <a:t>Model</a:t>
            </a:r>
            <a:endParaRPr sz="1300">
              <a:solidFill>
                <a:srgbClr val="053F74"/>
              </a:solidFill>
            </a:endParaRPr>
          </a:p>
        </p:txBody>
      </p:sp>
      <p:sp>
        <p:nvSpPr>
          <p:cNvPr id="74" name="Google Shape;74;p12"/>
          <p:cNvSpPr txBox="1"/>
          <p:nvPr>
            <p:ph idx="1" type="body"/>
          </p:nvPr>
        </p:nvSpPr>
        <p:spPr>
          <a:xfrm>
            <a:off x="1682496" y="1542288"/>
            <a:ext cx="1371600" cy="182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solidFill>
                  <a:srgbClr val="053F74"/>
                </a:solidFill>
              </a:rPr>
              <a:t>2. Inference and serving</a:t>
            </a:r>
            <a:endParaRPr sz="1400">
              <a:solidFill>
                <a:srgbClr val="053F74"/>
              </a:solidFill>
            </a:endParaRPr>
          </a:p>
        </p:txBody>
      </p:sp>
      <p:sp>
        <p:nvSpPr>
          <p:cNvPr id="75" name="Google Shape;75;p12"/>
          <p:cNvSpPr txBox="1"/>
          <p:nvPr>
            <p:ph idx="1" type="body"/>
          </p:nvPr>
        </p:nvSpPr>
        <p:spPr>
          <a:xfrm>
            <a:off x="3054096" y="1542288"/>
            <a:ext cx="1371600" cy="182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solidFill>
                  <a:srgbClr val="053F74"/>
                </a:solidFill>
              </a:rPr>
              <a:t>3. k8s D</a:t>
            </a:r>
            <a:r>
              <a:rPr lang="en" sz="1300">
                <a:solidFill>
                  <a:srgbClr val="053F74"/>
                </a:solidFill>
              </a:rPr>
              <a:t>eployment</a:t>
            </a:r>
            <a:r>
              <a:rPr lang="en" sz="1300">
                <a:solidFill>
                  <a:srgbClr val="053F74"/>
                </a:solidFill>
              </a:rPr>
              <a:t> Requirements</a:t>
            </a:r>
            <a:endParaRPr sz="1300">
              <a:solidFill>
                <a:srgbClr val="053F74"/>
              </a:solidFill>
            </a:endParaRPr>
          </a:p>
        </p:txBody>
      </p:sp>
      <p:sp>
        <p:nvSpPr>
          <p:cNvPr id="76" name="Google Shape;76;p12"/>
          <p:cNvSpPr txBox="1"/>
          <p:nvPr>
            <p:ph idx="1" type="body"/>
          </p:nvPr>
        </p:nvSpPr>
        <p:spPr>
          <a:xfrm>
            <a:off x="4425696" y="1542288"/>
            <a:ext cx="1371600" cy="182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solidFill>
                  <a:srgbClr val="053F74"/>
                </a:solidFill>
              </a:rPr>
              <a:t>4. Cluster Hardware</a:t>
            </a:r>
            <a:endParaRPr sz="1300">
              <a:solidFill>
                <a:srgbClr val="053F74"/>
              </a:solidFill>
            </a:endParaRPr>
          </a:p>
        </p:txBody>
      </p:sp>
      <p:sp>
        <p:nvSpPr>
          <p:cNvPr id="77" name="Google Shape;77;p12"/>
          <p:cNvSpPr txBox="1"/>
          <p:nvPr>
            <p:ph idx="1" type="body"/>
          </p:nvPr>
        </p:nvSpPr>
        <p:spPr>
          <a:xfrm>
            <a:off x="5797296" y="1542288"/>
            <a:ext cx="1371600" cy="182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solidFill>
                  <a:srgbClr val="053F74"/>
                </a:solidFill>
              </a:rPr>
              <a:t>5. Demo</a:t>
            </a:r>
            <a:endParaRPr sz="1300">
              <a:solidFill>
                <a:srgbClr val="053F74"/>
              </a:solidFill>
            </a:endParaRPr>
          </a:p>
        </p:txBody>
      </p:sp>
      <p:sp>
        <p:nvSpPr>
          <p:cNvPr id="78" name="Google Shape;78;p12"/>
          <p:cNvSpPr txBox="1"/>
          <p:nvPr>
            <p:ph idx="1" type="body"/>
          </p:nvPr>
        </p:nvSpPr>
        <p:spPr>
          <a:xfrm>
            <a:off x="7168896" y="1542288"/>
            <a:ext cx="1371600" cy="1828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solidFill>
                  <a:srgbClr val="053F74"/>
                </a:solidFill>
              </a:rPr>
              <a:t>6. What’s next and Q&amp;A</a:t>
            </a:r>
            <a:endParaRPr sz="1300">
              <a:solidFill>
                <a:srgbClr val="053F74"/>
              </a:solidFill>
            </a:endParaRPr>
          </a:p>
        </p:txBody>
      </p:sp>
      <p:pic>
        <p:nvPicPr>
          <p:cNvPr id="79" name="Google Shape;79;p12"/>
          <p:cNvPicPr preferRelativeResize="0"/>
          <p:nvPr/>
        </p:nvPicPr>
        <p:blipFill>
          <a:blip r:embed="rId3">
            <a:alphaModFix/>
          </a:blip>
          <a:stretch>
            <a:fillRect/>
          </a:stretch>
        </p:blipFill>
        <p:spPr>
          <a:xfrm>
            <a:off x="507225" y="3590575"/>
            <a:ext cx="914401" cy="914401"/>
          </a:xfrm>
          <a:prstGeom prst="rect">
            <a:avLst/>
          </a:prstGeom>
          <a:noFill/>
          <a:ln>
            <a:noFill/>
          </a:ln>
        </p:spPr>
      </p:pic>
      <p:pic>
        <p:nvPicPr>
          <p:cNvPr id="80" name="Google Shape;80;p12"/>
          <p:cNvPicPr preferRelativeResize="0"/>
          <p:nvPr/>
        </p:nvPicPr>
        <p:blipFill>
          <a:blip r:embed="rId4">
            <a:alphaModFix amt="70000"/>
          </a:blip>
          <a:stretch>
            <a:fillRect/>
          </a:stretch>
        </p:blipFill>
        <p:spPr>
          <a:xfrm>
            <a:off x="4698695" y="3506100"/>
            <a:ext cx="832104" cy="970789"/>
          </a:xfrm>
          <a:prstGeom prst="rect">
            <a:avLst/>
          </a:prstGeom>
          <a:noFill/>
          <a:ln>
            <a:noFill/>
          </a:ln>
        </p:spPr>
      </p:pic>
      <p:sp>
        <p:nvSpPr>
          <p:cNvPr id="81" name="Google Shape;81;p12"/>
          <p:cNvSpPr txBox="1"/>
          <p:nvPr/>
        </p:nvSpPr>
        <p:spPr>
          <a:xfrm>
            <a:off x="3119700" y="3471650"/>
            <a:ext cx="1277700" cy="108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850">
                <a:solidFill>
                  <a:schemeClr val="dk2"/>
                </a:solidFill>
                <a:latin typeface="Montserrat Medium"/>
                <a:ea typeface="Montserrat Medium"/>
                <a:cs typeface="Montserrat Medium"/>
                <a:sym typeface="Montserrat Medium"/>
              </a:rPr>
              <a:t>requests:</a:t>
            </a:r>
            <a:endParaRPr sz="850">
              <a:solidFill>
                <a:schemeClr val="dk2"/>
              </a:solidFill>
              <a:latin typeface="Montserrat Medium"/>
              <a:ea typeface="Montserrat Medium"/>
              <a:cs typeface="Montserrat Medium"/>
              <a:sym typeface="Montserrat Medium"/>
            </a:endParaRPr>
          </a:p>
          <a:p>
            <a:pPr indent="0" lvl="0" marL="0" rtl="0" algn="l">
              <a:lnSpc>
                <a:spcPct val="150000"/>
              </a:lnSpc>
              <a:spcBef>
                <a:spcPts val="0"/>
              </a:spcBef>
              <a:spcAft>
                <a:spcPts val="0"/>
              </a:spcAft>
              <a:buNone/>
            </a:pPr>
            <a:r>
              <a:rPr lang="en" sz="850">
                <a:solidFill>
                  <a:schemeClr val="dk2"/>
                </a:solidFill>
                <a:latin typeface="Montserrat Medium"/>
                <a:ea typeface="Montserrat Medium"/>
                <a:cs typeface="Montserrat Medium"/>
                <a:sym typeface="Montserrat Medium"/>
              </a:rPr>
              <a:t>  cpu: 8</a:t>
            </a:r>
            <a:br>
              <a:rPr lang="en" sz="850">
                <a:solidFill>
                  <a:schemeClr val="dk2"/>
                </a:solidFill>
                <a:latin typeface="Montserrat Medium"/>
                <a:ea typeface="Montserrat Medium"/>
                <a:cs typeface="Montserrat Medium"/>
                <a:sym typeface="Montserrat Medium"/>
              </a:rPr>
            </a:br>
            <a:r>
              <a:rPr lang="en" sz="850">
                <a:solidFill>
                  <a:schemeClr val="dk2"/>
                </a:solidFill>
                <a:latin typeface="Montserrat Medium"/>
                <a:ea typeface="Montserrat Medium"/>
                <a:cs typeface="Montserrat Medium"/>
                <a:sym typeface="Montserrat Medium"/>
              </a:rPr>
              <a:t>  memory: 29Gi</a:t>
            </a:r>
            <a:br>
              <a:rPr lang="en" sz="850">
                <a:solidFill>
                  <a:schemeClr val="dk2"/>
                </a:solidFill>
                <a:latin typeface="Montserrat Medium"/>
                <a:ea typeface="Montserrat Medium"/>
                <a:cs typeface="Montserrat Medium"/>
                <a:sym typeface="Montserrat Medium"/>
              </a:rPr>
            </a:br>
            <a:r>
              <a:rPr lang="en" sz="850">
                <a:solidFill>
                  <a:schemeClr val="dk2"/>
                </a:solidFill>
                <a:latin typeface="Montserrat Medium"/>
                <a:ea typeface="Montserrat Medium"/>
                <a:cs typeface="Montserrat Medium"/>
                <a:sym typeface="Montserrat Medium"/>
              </a:rPr>
              <a:t>  e</a:t>
            </a:r>
            <a:r>
              <a:rPr lang="en" sz="850">
                <a:solidFill>
                  <a:schemeClr val="dk2"/>
                </a:solidFill>
                <a:latin typeface="Montserrat Medium"/>
                <a:ea typeface="Montserrat Medium"/>
                <a:cs typeface="Montserrat Medium"/>
                <a:sym typeface="Montserrat Medium"/>
              </a:rPr>
              <a:t>phemeral: 80Gi</a:t>
            </a:r>
            <a:br>
              <a:rPr lang="en" sz="850">
                <a:solidFill>
                  <a:schemeClr val="dk2"/>
                </a:solidFill>
                <a:latin typeface="Montserrat Medium"/>
                <a:ea typeface="Montserrat Medium"/>
                <a:cs typeface="Montserrat Medium"/>
                <a:sym typeface="Montserrat Medium"/>
              </a:rPr>
            </a:br>
            <a:r>
              <a:rPr lang="en" sz="850">
                <a:solidFill>
                  <a:schemeClr val="dk2"/>
                </a:solidFill>
                <a:latin typeface="Montserrat Medium"/>
                <a:ea typeface="Montserrat Medium"/>
                <a:cs typeface="Montserrat Medium"/>
                <a:sym typeface="Montserrat Medium"/>
              </a:rPr>
              <a:t>  nvidia.com/gpu: 1</a:t>
            </a:r>
            <a:endParaRPr sz="850">
              <a:solidFill>
                <a:schemeClr val="dk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850">
              <a:solidFill>
                <a:schemeClr val="dk2"/>
              </a:solidFill>
              <a:latin typeface="Montserrat"/>
              <a:ea typeface="Montserrat"/>
              <a:cs typeface="Montserrat"/>
              <a:sym typeface="Montserrat"/>
            </a:endParaRPr>
          </a:p>
        </p:txBody>
      </p:sp>
      <p:pic>
        <p:nvPicPr>
          <p:cNvPr id="82" name="Google Shape;82;p12"/>
          <p:cNvPicPr preferRelativeResize="0"/>
          <p:nvPr/>
        </p:nvPicPr>
        <p:blipFill>
          <a:blip r:embed="rId5">
            <a:alphaModFix amt="86000"/>
          </a:blip>
          <a:stretch>
            <a:fillRect/>
          </a:stretch>
        </p:blipFill>
        <p:spPr>
          <a:xfrm>
            <a:off x="5929961" y="3401000"/>
            <a:ext cx="1097280" cy="1152143"/>
          </a:xfrm>
          <a:prstGeom prst="rect">
            <a:avLst/>
          </a:prstGeom>
          <a:noFill/>
          <a:ln>
            <a:noFill/>
          </a:ln>
        </p:spPr>
      </p:pic>
      <p:pic>
        <p:nvPicPr>
          <p:cNvPr id="83" name="Google Shape;83;p12"/>
          <p:cNvPicPr preferRelativeResize="0"/>
          <p:nvPr/>
        </p:nvPicPr>
        <p:blipFill>
          <a:blip r:embed="rId6">
            <a:alphaModFix amt="84000"/>
          </a:blip>
          <a:stretch>
            <a:fillRect/>
          </a:stretch>
        </p:blipFill>
        <p:spPr>
          <a:xfrm>
            <a:off x="1770038" y="3903093"/>
            <a:ext cx="1188721" cy="344729"/>
          </a:xfrm>
          <a:prstGeom prst="rect">
            <a:avLst/>
          </a:prstGeom>
          <a:noFill/>
          <a:ln>
            <a:noFill/>
          </a:ln>
        </p:spPr>
      </p:pic>
      <p:pic>
        <p:nvPicPr>
          <p:cNvPr id="84" name="Google Shape;84;p12"/>
          <p:cNvPicPr preferRelativeResize="0"/>
          <p:nvPr/>
        </p:nvPicPr>
        <p:blipFill>
          <a:blip r:embed="rId7">
            <a:alphaModFix/>
          </a:blip>
          <a:stretch>
            <a:fillRect/>
          </a:stretch>
        </p:blipFill>
        <p:spPr>
          <a:xfrm>
            <a:off x="7350198" y="3531850"/>
            <a:ext cx="914400" cy="9193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2100"/>
                                        <p:tgtEl>
                                          <p:spTgt spid="66"/>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p:nvPr/>
        </p:nvSpPr>
        <p:spPr>
          <a:xfrm>
            <a:off x="311700" y="1097280"/>
            <a:ext cx="2743200" cy="1892700"/>
          </a:xfrm>
          <a:prstGeom prst="roundRect">
            <a:avLst>
              <a:gd fmla="val 2131" name="adj"/>
            </a:avLst>
          </a:prstGeom>
          <a:solidFill>
            <a:srgbClr val="085488">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28" name="Google Shape;228;p30"/>
          <p:cNvSpPr/>
          <p:nvPr/>
        </p:nvSpPr>
        <p:spPr>
          <a:xfrm>
            <a:off x="3095275" y="3017520"/>
            <a:ext cx="2651700" cy="1828800"/>
          </a:xfrm>
          <a:prstGeom prst="roundRect">
            <a:avLst>
              <a:gd fmla="val 2131" name="adj"/>
            </a:avLst>
          </a:prstGeom>
          <a:solidFill>
            <a:srgbClr val="085488">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29" name="Google Shape;229;p30"/>
          <p:cNvSpPr/>
          <p:nvPr/>
        </p:nvSpPr>
        <p:spPr>
          <a:xfrm>
            <a:off x="5797250" y="1097280"/>
            <a:ext cx="2743200" cy="1892700"/>
          </a:xfrm>
          <a:prstGeom prst="roundRect">
            <a:avLst>
              <a:gd fmla="val 2131" name="adj"/>
            </a:avLst>
          </a:prstGeom>
          <a:solidFill>
            <a:srgbClr val="78909C">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30" name="Google Shape;230;p30"/>
          <p:cNvSpPr txBox="1"/>
          <p:nvPr/>
        </p:nvSpPr>
        <p:spPr>
          <a:xfrm>
            <a:off x="417950" y="1287925"/>
            <a:ext cx="2548800" cy="76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55192"/>
                </a:solidFill>
                <a:latin typeface="Montserrat SemiBold"/>
                <a:ea typeface="Montserrat SemiBold"/>
                <a:cs typeface="Montserrat SemiBold"/>
                <a:sym typeface="Montserrat SemiBold"/>
              </a:rPr>
              <a:t>Advanced Serving</a:t>
            </a:r>
            <a:endParaRPr sz="1800">
              <a:solidFill>
                <a:srgbClr val="055192"/>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lang="en" sz="1800">
                <a:solidFill>
                  <a:srgbClr val="055192"/>
                </a:solidFill>
                <a:latin typeface="Montserrat SemiBold"/>
                <a:ea typeface="Montserrat SemiBold"/>
                <a:cs typeface="Montserrat SemiBold"/>
                <a:sym typeface="Montserrat SemiBold"/>
              </a:rPr>
              <a:t>And Deployment</a:t>
            </a:r>
            <a:br>
              <a:rPr lang="en" sz="1800">
                <a:solidFill>
                  <a:srgbClr val="055192"/>
                </a:solidFill>
                <a:latin typeface="Montserrat Medium"/>
                <a:ea typeface="Montserrat Medium"/>
                <a:cs typeface="Montserrat Medium"/>
                <a:sym typeface="Montserrat Medium"/>
              </a:rPr>
            </a:br>
            <a:br>
              <a:rPr lang="en" sz="1800">
                <a:solidFill>
                  <a:srgbClr val="055192"/>
                </a:solidFill>
                <a:latin typeface="Montserrat Medium"/>
                <a:ea typeface="Montserrat Medium"/>
                <a:cs typeface="Montserrat Medium"/>
                <a:sym typeface="Montserrat Medium"/>
              </a:rPr>
            </a:br>
            <a:r>
              <a:rPr lang="en" sz="1500">
                <a:solidFill>
                  <a:srgbClr val="055192"/>
                </a:solidFill>
                <a:latin typeface="Montserrat Medium"/>
                <a:ea typeface="Montserrat Medium"/>
                <a:cs typeface="Montserrat Medium"/>
                <a:sym typeface="Montserrat Medium"/>
              </a:rPr>
              <a:t>KServe</a:t>
            </a:r>
            <a:endParaRPr sz="1500">
              <a:solidFill>
                <a:srgbClr val="055192"/>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500">
                <a:solidFill>
                  <a:srgbClr val="055192"/>
                </a:solidFill>
                <a:latin typeface="Montserrat Medium"/>
                <a:ea typeface="Montserrat Medium"/>
                <a:cs typeface="Montserrat Medium"/>
                <a:sym typeface="Montserrat Medium"/>
              </a:rPr>
              <a:t>Skypilot</a:t>
            </a:r>
            <a:endParaRPr sz="1500">
              <a:solidFill>
                <a:srgbClr val="055192"/>
              </a:solidFill>
              <a:latin typeface="Montserrat Medium"/>
              <a:ea typeface="Montserrat Medium"/>
              <a:cs typeface="Montserrat Medium"/>
              <a:sym typeface="Montserrat Medium"/>
            </a:endParaRPr>
          </a:p>
        </p:txBody>
      </p:sp>
      <p:sp>
        <p:nvSpPr>
          <p:cNvPr id="231" name="Google Shape;231;p30"/>
          <p:cNvSpPr/>
          <p:nvPr/>
        </p:nvSpPr>
        <p:spPr>
          <a:xfrm>
            <a:off x="310900" y="3017578"/>
            <a:ext cx="2743200" cy="1828800"/>
          </a:xfrm>
          <a:prstGeom prst="roundRect">
            <a:avLst>
              <a:gd fmla="val 2504" name="adj"/>
            </a:avLst>
          </a:prstGeom>
          <a:solidFill>
            <a:srgbClr val="78909C">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32" name="Google Shape;232;p30"/>
          <p:cNvSpPr/>
          <p:nvPr/>
        </p:nvSpPr>
        <p:spPr>
          <a:xfrm>
            <a:off x="5788150" y="3017578"/>
            <a:ext cx="2743200" cy="1828800"/>
          </a:xfrm>
          <a:prstGeom prst="roundRect">
            <a:avLst>
              <a:gd fmla="val 2504" name="adj"/>
            </a:avLst>
          </a:prstGeom>
          <a:solidFill>
            <a:srgbClr val="04AAAC">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rgbClr val="055192"/>
                </a:solidFill>
                <a:latin typeface="Montserrat SemiBold"/>
                <a:ea typeface="Montserrat SemiBold"/>
                <a:cs typeface="Montserrat SemiBold"/>
                <a:sym typeface="Montserrat SemiBold"/>
              </a:rPr>
              <a:t>Q &amp; A</a:t>
            </a:r>
            <a:endParaRPr sz="3100">
              <a:solidFill>
                <a:srgbClr val="055192"/>
              </a:solidFill>
              <a:latin typeface="Montserrat SemiBold"/>
              <a:ea typeface="Montserrat SemiBold"/>
              <a:cs typeface="Montserrat SemiBold"/>
              <a:sym typeface="Montserrat SemiBold"/>
            </a:endParaRPr>
          </a:p>
        </p:txBody>
      </p:sp>
      <p:sp>
        <p:nvSpPr>
          <p:cNvPr id="233" name="Google Shape;233;p30"/>
          <p:cNvSpPr/>
          <p:nvPr/>
        </p:nvSpPr>
        <p:spPr>
          <a:xfrm>
            <a:off x="3099825" y="1097275"/>
            <a:ext cx="2651700" cy="1888500"/>
          </a:xfrm>
          <a:prstGeom prst="roundRect">
            <a:avLst>
              <a:gd fmla="val 2131" name="adj"/>
            </a:avLst>
          </a:prstGeom>
          <a:solidFill>
            <a:srgbClr val="04AAAC">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34" name="Google Shape;234;p30"/>
          <p:cNvSpPr txBox="1"/>
          <p:nvPr/>
        </p:nvSpPr>
        <p:spPr>
          <a:xfrm>
            <a:off x="417950" y="3129725"/>
            <a:ext cx="2548800" cy="151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04AAAC"/>
                </a:solidFill>
                <a:latin typeface="Montserrat SemiBold"/>
                <a:ea typeface="Montserrat SemiBold"/>
                <a:cs typeface="Montserrat SemiBold"/>
                <a:sym typeface="Montserrat SemiBold"/>
              </a:rPr>
              <a:t>Explore</a:t>
            </a:r>
            <a:r>
              <a:rPr lang="en" sz="1800">
                <a:solidFill>
                  <a:srgbClr val="055192"/>
                </a:solidFill>
                <a:latin typeface="Montserrat SemiBold"/>
                <a:ea typeface="Montserrat SemiBold"/>
                <a:cs typeface="Montserrat SemiBold"/>
                <a:sym typeface="Montserrat SemiBold"/>
              </a:rPr>
              <a:t> 🤗</a:t>
            </a:r>
            <a:endParaRPr sz="1800">
              <a:solidFill>
                <a:srgbClr val="055192"/>
              </a:solidFill>
              <a:latin typeface="Montserrat SemiBold"/>
              <a:ea typeface="Montserrat SemiBold"/>
              <a:cs typeface="Montserrat SemiBold"/>
              <a:sym typeface="Montserrat SemiBold"/>
            </a:endParaRPr>
          </a:p>
          <a:p>
            <a:pPr indent="-311150" lvl="0" marL="457200" rtl="0" algn="l">
              <a:lnSpc>
                <a:spcPct val="115000"/>
              </a:lnSpc>
              <a:spcBef>
                <a:spcPts val="0"/>
              </a:spcBef>
              <a:spcAft>
                <a:spcPts val="0"/>
              </a:spcAft>
              <a:buClr>
                <a:srgbClr val="055192"/>
              </a:buClr>
              <a:buSzPts val="1300"/>
              <a:buFont typeface="Montserrat Medium"/>
              <a:buChar char="-"/>
            </a:pPr>
            <a:r>
              <a:rPr lang="en" sz="1300">
                <a:solidFill>
                  <a:srgbClr val="055192"/>
                </a:solidFill>
                <a:latin typeface="Montserrat Medium"/>
                <a:ea typeface="Montserrat Medium"/>
                <a:cs typeface="Montserrat Medium"/>
                <a:sym typeface="Montserrat Medium"/>
              </a:rPr>
              <a:t>Browse models*</a:t>
            </a:r>
            <a:endParaRPr sz="1300">
              <a:solidFill>
                <a:srgbClr val="055192"/>
              </a:solidFill>
              <a:latin typeface="Montserrat Medium"/>
              <a:ea typeface="Montserrat Medium"/>
              <a:cs typeface="Montserrat Medium"/>
              <a:sym typeface="Montserrat Medium"/>
            </a:endParaRPr>
          </a:p>
          <a:p>
            <a:pPr indent="-311150" lvl="0" marL="457200" rtl="0" algn="l">
              <a:lnSpc>
                <a:spcPct val="115000"/>
              </a:lnSpc>
              <a:spcBef>
                <a:spcPts val="0"/>
              </a:spcBef>
              <a:spcAft>
                <a:spcPts val="0"/>
              </a:spcAft>
              <a:buClr>
                <a:srgbClr val="055192"/>
              </a:buClr>
              <a:buSzPts val="1300"/>
              <a:buFont typeface="Montserrat Medium"/>
              <a:buChar char="-"/>
            </a:pPr>
            <a:r>
              <a:rPr lang="en" sz="1300">
                <a:solidFill>
                  <a:srgbClr val="055192"/>
                </a:solidFill>
                <a:latin typeface="Montserrat Medium"/>
                <a:ea typeface="Montserrat Medium"/>
                <a:cs typeface="Montserrat Medium"/>
                <a:sym typeface="Montserrat Medium"/>
              </a:rPr>
              <a:t>Read blogs</a:t>
            </a:r>
            <a:endParaRPr sz="1300">
              <a:solidFill>
                <a:srgbClr val="055192"/>
              </a:solidFill>
              <a:latin typeface="Montserrat Medium"/>
              <a:ea typeface="Montserrat Medium"/>
              <a:cs typeface="Montserrat Medium"/>
              <a:sym typeface="Montserrat Medium"/>
            </a:endParaRPr>
          </a:p>
          <a:p>
            <a:pPr indent="-311150" lvl="0" marL="457200" rtl="0" algn="l">
              <a:lnSpc>
                <a:spcPct val="115000"/>
              </a:lnSpc>
              <a:spcBef>
                <a:spcPts val="0"/>
              </a:spcBef>
              <a:spcAft>
                <a:spcPts val="0"/>
              </a:spcAft>
              <a:buClr>
                <a:srgbClr val="055192"/>
              </a:buClr>
              <a:buSzPts val="1300"/>
              <a:buFont typeface="Montserrat Medium"/>
              <a:buChar char="-"/>
            </a:pPr>
            <a:r>
              <a:rPr lang="en" sz="1300">
                <a:solidFill>
                  <a:srgbClr val="055192"/>
                </a:solidFill>
                <a:latin typeface="Montserrat Medium"/>
                <a:ea typeface="Montserrat Medium"/>
                <a:cs typeface="Montserrat Medium"/>
                <a:sym typeface="Montserrat Medium"/>
              </a:rPr>
              <a:t>Explore</a:t>
            </a:r>
            <a:endParaRPr sz="1300">
              <a:solidFill>
                <a:srgbClr val="055192"/>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300">
              <a:solidFill>
                <a:srgbClr val="055192"/>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000">
                <a:solidFill>
                  <a:srgbClr val="055192"/>
                </a:solidFill>
                <a:latin typeface="Montserrat Medium"/>
                <a:ea typeface="Montserrat Medium"/>
                <a:cs typeface="Montserrat Medium"/>
                <a:sym typeface="Montserrat Medium"/>
              </a:rPr>
              <a:t>(*model access is gated)</a:t>
            </a:r>
            <a:endParaRPr sz="1000">
              <a:solidFill>
                <a:srgbClr val="055192"/>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300">
              <a:solidFill>
                <a:srgbClr val="055192"/>
              </a:solidFill>
              <a:latin typeface="Montserrat Medium"/>
              <a:ea typeface="Montserrat Medium"/>
              <a:cs typeface="Montserrat Medium"/>
              <a:sym typeface="Montserrat Medium"/>
            </a:endParaRPr>
          </a:p>
        </p:txBody>
      </p:sp>
      <p:sp>
        <p:nvSpPr>
          <p:cNvPr id="235" name="Google Shape;235;p30"/>
          <p:cNvSpPr txBox="1"/>
          <p:nvPr/>
        </p:nvSpPr>
        <p:spPr>
          <a:xfrm>
            <a:off x="3146725" y="3105025"/>
            <a:ext cx="2548800" cy="14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55192"/>
                </a:solidFill>
                <a:latin typeface="Montserrat SemiBold"/>
                <a:ea typeface="Montserrat SemiBold"/>
                <a:cs typeface="Montserrat SemiBold"/>
                <a:sym typeface="Montserrat SemiBold"/>
              </a:rPr>
              <a:t>Run locally + RAG</a:t>
            </a:r>
            <a:endParaRPr sz="1800">
              <a:solidFill>
                <a:srgbClr val="055192"/>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1800">
              <a:solidFill>
                <a:srgbClr val="055192"/>
              </a:solidFill>
              <a:latin typeface="Montserrat Medium"/>
              <a:ea typeface="Montserrat Medium"/>
              <a:cs typeface="Montserrat Medium"/>
              <a:sym typeface="Montserrat Medium"/>
            </a:endParaRPr>
          </a:p>
          <a:p>
            <a:pPr indent="0" lvl="0" marL="0" rtl="0" algn="l">
              <a:spcBef>
                <a:spcPts val="0"/>
              </a:spcBef>
              <a:spcAft>
                <a:spcPts val="0"/>
              </a:spcAft>
              <a:buNone/>
            </a:pPr>
            <a:r>
              <a:rPr lang="en" u="sng">
                <a:solidFill>
                  <a:schemeClr val="hlink"/>
                </a:solidFill>
                <a:latin typeface="Montserrat"/>
                <a:ea typeface="Montserrat"/>
                <a:cs typeface="Montserrat"/>
                <a:sym typeface="Montserrat"/>
                <a:hlinkClick r:id="rId3"/>
              </a:rPr>
              <a:t>https://github.com/binchenX/rag-up</a:t>
            </a:r>
            <a:br>
              <a:rPr lang="en" sz="1300">
                <a:solidFill>
                  <a:srgbClr val="055192"/>
                </a:solidFill>
                <a:latin typeface="Montserrat Medium"/>
                <a:ea typeface="Montserrat Medium"/>
                <a:cs typeface="Montserrat Medium"/>
                <a:sym typeface="Montserrat Medium"/>
              </a:rPr>
            </a:br>
            <a:br>
              <a:rPr lang="en" sz="1300">
                <a:solidFill>
                  <a:srgbClr val="055192"/>
                </a:solidFill>
                <a:latin typeface="Montserrat Medium"/>
                <a:ea typeface="Montserrat Medium"/>
                <a:cs typeface="Montserrat Medium"/>
                <a:sym typeface="Montserrat Medium"/>
              </a:rPr>
            </a:br>
            <a:endParaRPr sz="1300">
              <a:solidFill>
                <a:srgbClr val="055192"/>
              </a:solidFill>
              <a:latin typeface="Montserrat Medium"/>
              <a:ea typeface="Montserrat Medium"/>
              <a:cs typeface="Montserrat Medium"/>
              <a:sym typeface="Montserrat Medium"/>
            </a:endParaRPr>
          </a:p>
        </p:txBody>
      </p:sp>
      <p:sp>
        <p:nvSpPr>
          <p:cNvPr id="236" name="Google Shape;236;p30"/>
          <p:cNvSpPr txBox="1"/>
          <p:nvPr/>
        </p:nvSpPr>
        <p:spPr>
          <a:xfrm>
            <a:off x="5884600" y="1212275"/>
            <a:ext cx="2446800" cy="4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4AAAC"/>
                </a:solidFill>
                <a:latin typeface="Montserrat SemiBold"/>
                <a:ea typeface="Montserrat SemiBold"/>
                <a:cs typeface="Montserrat SemiBold"/>
                <a:sym typeface="Montserrat SemiBold"/>
              </a:rPr>
              <a:t>Cloud ML/AI Hub</a:t>
            </a:r>
            <a:endParaRPr sz="1800">
              <a:solidFill>
                <a:srgbClr val="04AAAC"/>
              </a:solidFill>
              <a:latin typeface="Montserrat SemiBold"/>
              <a:ea typeface="Montserrat SemiBold"/>
              <a:cs typeface="Montserrat SemiBold"/>
              <a:sym typeface="Montserrat SemiBold"/>
            </a:endParaRPr>
          </a:p>
          <a:p>
            <a:pPr indent="0" lvl="0" marL="0" rtl="0" algn="l">
              <a:spcBef>
                <a:spcPts val="0"/>
              </a:spcBef>
              <a:spcAft>
                <a:spcPts val="0"/>
              </a:spcAft>
              <a:buNone/>
            </a:pPr>
            <a:br>
              <a:rPr lang="en" sz="1800">
                <a:solidFill>
                  <a:srgbClr val="055192"/>
                </a:solidFill>
                <a:latin typeface="Montserrat Medium"/>
                <a:ea typeface="Montserrat Medium"/>
                <a:cs typeface="Montserrat Medium"/>
                <a:sym typeface="Montserrat Medium"/>
              </a:rPr>
            </a:br>
            <a:endParaRPr sz="1500">
              <a:solidFill>
                <a:srgbClr val="055192"/>
              </a:solidFill>
              <a:latin typeface="Montserrat Medium"/>
              <a:ea typeface="Montserrat Medium"/>
              <a:cs typeface="Montserrat Medium"/>
              <a:sym typeface="Montserrat Medium"/>
            </a:endParaRPr>
          </a:p>
        </p:txBody>
      </p:sp>
      <p:sp>
        <p:nvSpPr>
          <p:cNvPr id="237" name="Google Shape;237;p30"/>
          <p:cNvSpPr txBox="1"/>
          <p:nvPr/>
        </p:nvSpPr>
        <p:spPr>
          <a:xfrm>
            <a:off x="450550" y="1389800"/>
            <a:ext cx="2548800" cy="793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sz="2400">
              <a:solidFill>
                <a:srgbClr val="434343"/>
              </a:solidFill>
              <a:latin typeface="Montserrat SemiBold"/>
              <a:ea typeface="Montserrat SemiBold"/>
              <a:cs typeface="Montserrat SemiBold"/>
              <a:sym typeface="Montserrat SemiBold"/>
            </a:endParaRPr>
          </a:p>
        </p:txBody>
      </p:sp>
      <p:sp>
        <p:nvSpPr>
          <p:cNvPr id="238" name="Google Shape;238;p30"/>
          <p:cNvSpPr txBox="1"/>
          <p:nvPr/>
        </p:nvSpPr>
        <p:spPr>
          <a:xfrm>
            <a:off x="5852000" y="2051075"/>
            <a:ext cx="26499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u="sng">
                <a:solidFill>
                  <a:schemeClr val="hlink"/>
                </a:solidFill>
                <a:latin typeface="Montserrat"/>
                <a:ea typeface="Montserrat"/>
                <a:cs typeface="Montserrat"/>
                <a:sym typeface="Montserrat"/>
                <a:hlinkClick r:id="rId4"/>
              </a:rPr>
              <a:t>https://aws.amazon.com/machine-learning/learn</a:t>
            </a:r>
            <a:endParaRPr>
              <a:solidFill>
                <a:schemeClr val="dk2"/>
              </a:solidFill>
              <a:latin typeface="Montserrat"/>
              <a:ea typeface="Montserrat"/>
              <a:cs typeface="Montserrat"/>
              <a:sym typeface="Montserrat"/>
            </a:endParaRPr>
          </a:p>
        </p:txBody>
      </p:sp>
      <p:sp>
        <p:nvSpPr>
          <p:cNvPr id="239" name="Google Shape;23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next</a:t>
            </a:r>
            <a:endParaRPr/>
          </a:p>
        </p:txBody>
      </p:sp>
      <p:sp>
        <p:nvSpPr>
          <p:cNvPr id="240" name="Google Shape;240;p30"/>
          <p:cNvSpPr txBox="1"/>
          <p:nvPr/>
        </p:nvSpPr>
        <p:spPr>
          <a:xfrm>
            <a:off x="3151675" y="1232725"/>
            <a:ext cx="2548800" cy="14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55192"/>
                </a:solidFill>
                <a:latin typeface="Montserrat SemiBold"/>
                <a:ea typeface="Montserrat SemiBold"/>
                <a:cs typeface="Montserrat SemiBold"/>
                <a:sym typeface="Montserrat SemiBold"/>
              </a:rPr>
              <a:t>Newsletter</a:t>
            </a:r>
            <a:endParaRPr sz="1800">
              <a:solidFill>
                <a:srgbClr val="055192"/>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1800">
              <a:solidFill>
                <a:srgbClr val="055192"/>
              </a:solidFill>
              <a:latin typeface="Montserrat Medium"/>
              <a:ea typeface="Montserrat Medium"/>
              <a:cs typeface="Montserrat Medium"/>
              <a:sym typeface="Montserrat Medium"/>
            </a:endParaRPr>
          </a:p>
          <a:p>
            <a:pPr indent="0" lvl="0" marL="0" rtl="0" algn="l">
              <a:spcBef>
                <a:spcPts val="0"/>
              </a:spcBef>
              <a:spcAft>
                <a:spcPts val="0"/>
              </a:spcAft>
              <a:buNone/>
            </a:pPr>
            <a:br>
              <a:rPr lang="en" sz="1300">
                <a:solidFill>
                  <a:srgbClr val="055192"/>
                </a:solidFill>
                <a:latin typeface="Montserrat Medium"/>
                <a:ea typeface="Montserrat Medium"/>
                <a:cs typeface="Montserrat Medium"/>
                <a:sym typeface="Montserrat Medium"/>
              </a:rPr>
            </a:br>
            <a:r>
              <a:rPr lang="en" sz="1300">
                <a:solidFill>
                  <a:srgbClr val="055192"/>
                </a:solidFill>
                <a:latin typeface="Montserrat Medium"/>
                <a:ea typeface="Montserrat Medium"/>
                <a:cs typeface="Montserrat Medium"/>
                <a:sym typeface="Montserrat Medium"/>
              </a:rPr>
              <a:t>TLDR + </a:t>
            </a:r>
            <a:br>
              <a:rPr lang="en" sz="1300">
                <a:solidFill>
                  <a:srgbClr val="055192"/>
                </a:solidFill>
                <a:latin typeface="Montserrat Medium"/>
                <a:ea typeface="Montserrat Medium"/>
                <a:cs typeface="Montserrat Medium"/>
                <a:sym typeface="Montserrat Medium"/>
              </a:rPr>
            </a:br>
            <a:endParaRPr sz="1300">
              <a:solidFill>
                <a:srgbClr val="055192"/>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0" y="2150850"/>
            <a:ext cx="5829900" cy="1334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LLM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 The Star</a:t>
            </a:r>
            <a:endParaRPr/>
          </a:p>
        </p:txBody>
      </p:sp>
      <p:pic>
        <p:nvPicPr>
          <p:cNvPr id="95" name="Google Shape;95;p14"/>
          <p:cNvPicPr preferRelativeResize="0"/>
          <p:nvPr/>
        </p:nvPicPr>
        <p:blipFill>
          <a:blip r:embed="rId3">
            <a:alphaModFix/>
          </a:blip>
          <a:stretch>
            <a:fillRect/>
          </a:stretch>
        </p:blipFill>
        <p:spPr>
          <a:xfrm>
            <a:off x="6034100" y="37425"/>
            <a:ext cx="3061775" cy="1267576"/>
          </a:xfrm>
          <a:prstGeom prst="rect">
            <a:avLst/>
          </a:prstGeom>
          <a:noFill/>
          <a:ln>
            <a:noFill/>
          </a:ln>
        </p:spPr>
      </p:pic>
      <p:pic>
        <p:nvPicPr>
          <p:cNvPr id="96" name="Google Shape;96;p14"/>
          <p:cNvPicPr preferRelativeResize="0"/>
          <p:nvPr/>
        </p:nvPicPr>
        <p:blipFill>
          <a:blip r:embed="rId4">
            <a:alphaModFix/>
          </a:blip>
          <a:stretch>
            <a:fillRect/>
          </a:stretch>
        </p:blipFill>
        <p:spPr>
          <a:xfrm>
            <a:off x="757833" y="1781350"/>
            <a:ext cx="7628334" cy="2812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5"/>
          <p:cNvPicPr preferRelativeResize="0"/>
          <p:nvPr/>
        </p:nvPicPr>
        <p:blipFill>
          <a:blip r:embed="rId3">
            <a:alphaModFix/>
          </a:blip>
          <a:stretch>
            <a:fillRect/>
          </a:stretch>
        </p:blipFill>
        <p:spPr>
          <a:xfrm>
            <a:off x="944301" y="1076075"/>
            <a:ext cx="7255398" cy="3996149"/>
          </a:xfrm>
          <a:prstGeom prst="rect">
            <a:avLst/>
          </a:prstGeom>
          <a:noFill/>
          <a:ln>
            <a:noFill/>
          </a:ln>
        </p:spPr>
      </p:pic>
      <p:sp>
        <p:nvSpPr>
          <p:cNvPr id="102" name="Google Shape;10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inside?</a:t>
            </a:r>
            <a:endParaRPr/>
          </a:p>
        </p:txBody>
      </p:sp>
      <p:sp>
        <p:nvSpPr>
          <p:cNvPr id="103" name="Google Shape;103;p15"/>
          <p:cNvSpPr/>
          <p:nvPr/>
        </p:nvSpPr>
        <p:spPr>
          <a:xfrm>
            <a:off x="1016325" y="3652325"/>
            <a:ext cx="2848200" cy="426600"/>
          </a:xfrm>
          <a:prstGeom prst="roundRect">
            <a:avLst>
              <a:gd fmla="val 7763"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We’ve got the model, now what?</a:t>
            </a:r>
            <a:endParaRPr/>
          </a:p>
        </p:txBody>
      </p:sp>
      <p:sp>
        <p:nvSpPr>
          <p:cNvPr id="109" name="Google Shape;109;p16"/>
          <p:cNvSpPr txBox="1"/>
          <p:nvPr/>
        </p:nvSpPr>
        <p:spPr>
          <a:xfrm>
            <a:off x="411275" y="1194025"/>
            <a:ext cx="5186700" cy="5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Montserrat"/>
                <a:ea typeface="Montserrat"/>
                <a:cs typeface="Montserrat"/>
                <a:sym typeface="Montserrat"/>
              </a:rPr>
              <a:t>Inference and serving</a:t>
            </a:r>
            <a:endParaRPr sz="1800">
              <a:solidFill>
                <a:schemeClr val="dk1"/>
              </a:solidFill>
              <a:latin typeface="Montserrat"/>
              <a:ea typeface="Montserrat"/>
              <a:cs typeface="Montserrat"/>
              <a:sym typeface="Montserrat"/>
            </a:endParaRPr>
          </a:p>
        </p:txBody>
      </p:sp>
      <p:sp>
        <p:nvSpPr>
          <p:cNvPr id="110" name="Google Shape;110;p16"/>
          <p:cNvSpPr txBox="1"/>
          <p:nvPr/>
        </p:nvSpPr>
        <p:spPr>
          <a:xfrm>
            <a:off x="411275" y="1792600"/>
            <a:ext cx="5186700" cy="5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Montserrat"/>
                <a:ea typeface="Montserrat"/>
                <a:cs typeface="Montserrat"/>
                <a:sym typeface="Montserrat"/>
              </a:rPr>
              <a:t>And a million other platform-y things</a:t>
            </a:r>
            <a:endParaRPr sz="1800">
              <a:solidFill>
                <a:schemeClr val="dk1"/>
              </a:solidFill>
              <a:latin typeface="Montserrat"/>
              <a:ea typeface="Montserrat"/>
              <a:cs typeface="Montserrat"/>
              <a:sym typeface="Montserrat"/>
            </a:endParaRPr>
          </a:p>
        </p:txBody>
      </p:sp>
      <p:sp>
        <p:nvSpPr>
          <p:cNvPr id="111" name="Google Shape;111;p16"/>
          <p:cNvSpPr txBox="1"/>
          <p:nvPr/>
        </p:nvSpPr>
        <p:spPr>
          <a:xfrm>
            <a:off x="399250" y="2581525"/>
            <a:ext cx="3200100" cy="2130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Gateway</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Load Balancing</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HA</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Resiliency</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Cost efficiency</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Resource management</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Caching</a:t>
            </a:r>
            <a:endParaRPr sz="1600">
              <a:solidFill>
                <a:schemeClr val="dk2"/>
              </a:solidFill>
              <a:latin typeface="Montserrat"/>
              <a:ea typeface="Montserrat"/>
              <a:cs typeface="Montserrat"/>
              <a:sym typeface="Montserrat"/>
            </a:endParaRPr>
          </a:p>
        </p:txBody>
      </p:sp>
      <p:sp>
        <p:nvSpPr>
          <p:cNvPr id="112" name="Google Shape;112;p16"/>
          <p:cNvSpPr txBox="1"/>
          <p:nvPr/>
        </p:nvSpPr>
        <p:spPr>
          <a:xfrm>
            <a:off x="3978050" y="2569975"/>
            <a:ext cx="3440100" cy="1847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Components upgrade</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Model updates</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Monitoring</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Logging</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Security &amp; compliance</a:t>
            </a:r>
            <a:endParaRPr sz="1600">
              <a:solidFill>
                <a:schemeClr val="dk2"/>
              </a:solidFill>
              <a:latin typeface="Montserrat"/>
              <a:ea typeface="Montserrat"/>
              <a:cs typeface="Montserrat"/>
              <a:sym typeface="Montserrat"/>
            </a:endParaRPr>
          </a:p>
          <a:p>
            <a:pPr indent="-330200" lvl="0" marL="457200" rtl="0" algn="l">
              <a:lnSpc>
                <a:spcPct val="115000"/>
              </a:lnSpc>
              <a:spcBef>
                <a:spcPts val="0"/>
              </a:spcBef>
              <a:spcAft>
                <a:spcPts val="0"/>
              </a:spcAft>
              <a:buClr>
                <a:schemeClr val="dk2"/>
              </a:buClr>
              <a:buSzPts val="1600"/>
              <a:buFont typeface="Montserrat"/>
              <a:buChar char="●"/>
            </a:pPr>
            <a:r>
              <a:rPr lang="en" sz="1600">
                <a:solidFill>
                  <a:schemeClr val="dk2"/>
                </a:solidFill>
                <a:latin typeface="Montserrat"/>
                <a:ea typeface="Montserrat"/>
                <a:cs typeface="Montserrat"/>
                <a:sym typeface="Montserrat"/>
              </a:rPr>
              <a:t>Performance optimization</a:t>
            </a:r>
            <a:endParaRPr sz="16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0" y="2150850"/>
            <a:ext cx="6012600" cy="1334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Minimal k8s Deployment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p:nvPr/>
        </p:nvSpPr>
        <p:spPr>
          <a:xfrm>
            <a:off x="8950" y="5650"/>
            <a:ext cx="5074800" cy="5143500"/>
          </a:xfrm>
          <a:prstGeom prst="rect">
            <a:avLst/>
          </a:prstGeom>
          <a:solidFill>
            <a:srgbClr val="085488">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23" name="Google Shape;123;p18"/>
          <p:cNvSpPr txBox="1"/>
          <p:nvPr/>
        </p:nvSpPr>
        <p:spPr>
          <a:xfrm>
            <a:off x="89425" y="67525"/>
            <a:ext cx="4892100" cy="50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apiVersion: apps/v1</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kind: Deployment</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metadata:</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name: vllm-gemma-deployment</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spec:</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replicas: 1</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selector:</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matchLabels:</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app: gemma-server</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template:</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metadata:</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labels:</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app: gemma-server</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ai.gke.io/model: gemma-2b-it</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ai.gke.io/inference-server: vllm</a:t>
            </a:r>
            <a:endParaRPr sz="1100">
              <a:solidFill>
                <a:srgbClr val="05519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examples.ai.gke.io/source: user-guide</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spec:</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containers:</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 name: inference-server</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image: us-docker.pkg.dev/vertex-ai/vertex-vision-model-garden-dockers/pytorch-vllm-serve:20240220_0936_RC01</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resources:</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requests:</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cpu: "2"</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t/>
            </a:r>
            <a:endParaRPr sz="1100">
              <a:solidFill>
                <a:srgbClr val="434343"/>
              </a:solidFill>
              <a:latin typeface="Roboto Mono Light"/>
              <a:ea typeface="Roboto Mono Light"/>
              <a:cs typeface="Roboto Mono Light"/>
              <a:sym typeface="Roboto Mono Light"/>
            </a:endParaRPr>
          </a:p>
        </p:txBody>
      </p:sp>
      <p:sp>
        <p:nvSpPr>
          <p:cNvPr id="124" name="Google Shape;124;p18"/>
          <p:cNvSpPr/>
          <p:nvPr/>
        </p:nvSpPr>
        <p:spPr>
          <a:xfrm>
            <a:off x="15150" y="5650"/>
            <a:ext cx="4557000" cy="1097400"/>
          </a:xfrm>
          <a:prstGeom prst="rect">
            <a:avLst/>
          </a:prstGeom>
          <a:solidFill>
            <a:srgbClr val="DFE9F0">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25" name="Google Shape;125;p18"/>
          <p:cNvSpPr txBox="1"/>
          <p:nvPr>
            <p:ph type="title"/>
          </p:nvPr>
        </p:nvSpPr>
        <p:spPr>
          <a:xfrm>
            <a:off x="3673175" y="445025"/>
            <a:ext cx="51591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Kubernetes Deployment </a:t>
            </a:r>
            <a:endParaRPr/>
          </a:p>
        </p:txBody>
      </p:sp>
      <p:sp>
        <p:nvSpPr>
          <p:cNvPr id="126" name="Google Shape;126;p18"/>
          <p:cNvSpPr/>
          <p:nvPr/>
        </p:nvSpPr>
        <p:spPr>
          <a:xfrm>
            <a:off x="91350" y="4012625"/>
            <a:ext cx="4842300" cy="1097400"/>
          </a:xfrm>
          <a:prstGeom prst="rect">
            <a:avLst/>
          </a:prstGeom>
          <a:solidFill>
            <a:srgbClr val="DFE9F0">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27" name="Google Shape;127;p18"/>
          <p:cNvSpPr txBox="1"/>
          <p:nvPr/>
        </p:nvSpPr>
        <p:spPr>
          <a:xfrm>
            <a:off x="3036450" y="1752600"/>
            <a:ext cx="19713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rgbClr val="6AA84F"/>
                </a:solidFill>
                <a:latin typeface="Montserrat Medium"/>
                <a:ea typeface="Montserrat Medium"/>
                <a:cs typeface="Montserrat Medium"/>
                <a:sym typeface="Montserrat Medium"/>
              </a:rPr>
              <a:t>// demo deploy, </a:t>
            </a:r>
            <a:endParaRPr sz="1600">
              <a:solidFill>
                <a:srgbClr val="6AA84F"/>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600">
                <a:solidFill>
                  <a:srgbClr val="6AA84F"/>
                </a:solidFill>
                <a:latin typeface="Montserrat Medium"/>
                <a:ea typeface="Montserrat Medium"/>
                <a:cs typeface="Montserrat Medium"/>
                <a:sym typeface="Montserrat Medium"/>
              </a:rPr>
              <a:t>// bare minimum</a:t>
            </a:r>
            <a:endParaRPr sz="1600">
              <a:solidFill>
                <a:srgbClr val="6AA84F"/>
              </a:solidFill>
              <a:latin typeface="Montserrat Medium"/>
              <a:ea typeface="Montserrat Medium"/>
              <a:cs typeface="Montserrat Medium"/>
              <a:sym typeface="Montserrat Medium"/>
            </a:endParaRPr>
          </a:p>
        </p:txBody>
      </p:sp>
      <p:sp>
        <p:nvSpPr>
          <p:cNvPr id="128" name="Google Shape;128;p18"/>
          <p:cNvSpPr txBox="1"/>
          <p:nvPr/>
        </p:nvSpPr>
        <p:spPr>
          <a:xfrm>
            <a:off x="6112250" y="1752600"/>
            <a:ext cx="23964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rgbClr val="6AA84F"/>
                </a:solidFill>
                <a:latin typeface="Montserrat Medium"/>
                <a:ea typeface="Montserrat Medium"/>
                <a:cs typeface="Montserrat Medium"/>
                <a:sym typeface="Montserrat Medium"/>
              </a:rPr>
              <a:t>// more advanced </a:t>
            </a:r>
            <a:endParaRPr sz="1600">
              <a:solidFill>
                <a:srgbClr val="6AA84F"/>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600">
                <a:solidFill>
                  <a:srgbClr val="6AA84F"/>
                </a:solidFill>
                <a:latin typeface="Montserrat Medium"/>
                <a:ea typeface="Montserrat Medium"/>
                <a:cs typeface="Montserrat Medium"/>
                <a:sym typeface="Montserrat Medium"/>
              </a:rPr>
              <a:t>// options, comments</a:t>
            </a:r>
            <a:endParaRPr sz="1600">
              <a:solidFill>
                <a:srgbClr val="6AA84F"/>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p:nvPr/>
        </p:nvSpPr>
        <p:spPr>
          <a:xfrm>
            <a:off x="8950" y="5650"/>
            <a:ext cx="5074800" cy="5737800"/>
          </a:xfrm>
          <a:prstGeom prst="rect">
            <a:avLst/>
          </a:prstGeom>
          <a:solidFill>
            <a:srgbClr val="085488">
              <a:alpha val="13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434343"/>
              </a:solidFill>
              <a:latin typeface="Roboto Mono Light"/>
              <a:ea typeface="Roboto Mono Light"/>
              <a:cs typeface="Roboto Mono Light"/>
              <a:sym typeface="Roboto Mono Light"/>
            </a:endParaRPr>
          </a:p>
        </p:txBody>
      </p:sp>
      <p:sp>
        <p:nvSpPr>
          <p:cNvPr id="134" name="Google Shape;134;p19"/>
          <p:cNvSpPr txBox="1"/>
          <p:nvPr/>
        </p:nvSpPr>
        <p:spPr>
          <a:xfrm>
            <a:off x="89425" y="67525"/>
            <a:ext cx="4892100" cy="564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ai.gke.io/model: gemma-2b-it</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ai.gke.io/inference-server: vllm</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examples.ai.gke.io/source: user-guide</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spec:</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containers:</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 name: inference-server</a:t>
            </a:r>
            <a:endParaRPr sz="1100">
              <a:solidFill>
                <a:srgbClr val="434343"/>
              </a:solidFill>
              <a:latin typeface="Roboto Mono Light"/>
              <a:ea typeface="Roboto Mono Light"/>
              <a:cs typeface="Roboto Mono Light"/>
              <a:sym typeface="Roboto Mono Light"/>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image</a:t>
            </a:r>
            <a:r>
              <a:rPr lang="en" sz="1100">
                <a:solidFill>
                  <a:schemeClr val="dk2"/>
                </a:solidFill>
                <a:latin typeface="Roboto Mono"/>
                <a:ea typeface="Roboto Mono"/>
                <a:cs typeface="Roboto Mono"/>
                <a:sym typeface="Roboto Mono"/>
              </a:rPr>
              <a:t>: </a:t>
            </a:r>
            <a:r>
              <a:rPr lang="en" sz="1100">
                <a:solidFill>
                  <a:srgbClr val="055192"/>
                </a:solidFill>
                <a:latin typeface="Roboto Mono"/>
                <a:ea typeface="Roboto Mono"/>
                <a:cs typeface="Roboto Mono"/>
                <a:sym typeface="Roboto Mono"/>
              </a:rPr>
              <a:t>us-docker.pkg.dev/vertex-ai/vertex-vision-model-garden-dockers/pytorch-vllm-serve:20240220_0936_RC01</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Light"/>
                <a:ea typeface="Roboto Mono Light"/>
                <a:cs typeface="Roboto Mono Light"/>
                <a:sym typeface="Roboto Mono Light"/>
              </a:rPr>
              <a:t> </a:t>
            </a: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resources</a:t>
            </a:r>
            <a:r>
              <a:rPr lang="en" sz="1100">
                <a:solidFill>
                  <a:schemeClr val="dk2"/>
                </a:solidFill>
                <a:latin typeface="Roboto Mono"/>
                <a:ea typeface="Roboto Mono"/>
                <a:cs typeface="Roboto Mono"/>
                <a:sym typeface="Roboto Mono"/>
              </a:rPr>
              <a:t>:</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requests</a:t>
            </a:r>
            <a:r>
              <a:rPr lang="en" sz="1100">
                <a:solidFill>
                  <a:schemeClr val="dk2"/>
                </a:solidFill>
                <a:latin typeface="Roboto Mono"/>
                <a:ea typeface="Roboto Mono"/>
                <a:cs typeface="Roboto Mono"/>
                <a:sym typeface="Roboto Mono"/>
              </a:rPr>
              <a:t>:</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cpu</a:t>
            </a:r>
            <a:r>
              <a:rPr lang="en" sz="1100">
                <a:solidFill>
                  <a:schemeClr val="dk2"/>
                </a:solidFill>
                <a:latin typeface="Roboto Mono"/>
                <a:ea typeface="Roboto Mono"/>
                <a:cs typeface="Roboto Mono"/>
                <a:sym typeface="Roboto Mono"/>
              </a:rPr>
              <a:t>: </a:t>
            </a:r>
            <a:r>
              <a:rPr lang="en" sz="1100">
                <a:solidFill>
                  <a:srgbClr val="055192"/>
                </a:solidFill>
                <a:latin typeface="Roboto Mono"/>
                <a:ea typeface="Roboto Mono"/>
                <a:cs typeface="Roboto Mono"/>
                <a:sym typeface="Roboto Mono"/>
              </a:rPr>
              <a:t>"2"</a:t>
            </a:r>
            <a:endParaRPr sz="1100">
              <a:solidFill>
                <a:srgbClr val="05519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memory</a:t>
            </a:r>
            <a:r>
              <a:rPr lang="en" sz="1100">
                <a:solidFill>
                  <a:schemeClr val="dk2"/>
                </a:solidFill>
                <a:latin typeface="Roboto Mono"/>
                <a:ea typeface="Roboto Mono"/>
                <a:cs typeface="Roboto Mono"/>
                <a:sym typeface="Roboto Mono"/>
              </a:rPr>
              <a:t>: </a:t>
            </a:r>
            <a:r>
              <a:rPr lang="en" sz="1100">
                <a:solidFill>
                  <a:srgbClr val="055192"/>
                </a:solidFill>
                <a:latin typeface="Roboto Mono"/>
                <a:ea typeface="Roboto Mono"/>
                <a:cs typeface="Roboto Mono"/>
                <a:sym typeface="Roboto Mono"/>
              </a:rPr>
              <a:t>"7Gi"</a:t>
            </a:r>
            <a:endParaRPr sz="1100">
              <a:solidFill>
                <a:srgbClr val="05519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ephemeral-storage</a:t>
            </a:r>
            <a:r>
              <a:rPr lang="en" sz="1100">
                <a:solidFill>
                  <a:schemeClr val="dk2"/>
                </a:solidFill>
                <a:latin typeface="Roboto Mono"/>
                <a:ea typeface="Roboto Mono"/>
                <a:cs typeface="Roboto Mono"/>
                <a:sym typeface="Roboto Mono"/>
              </a:rPr>
              <a:t>: </a:t>
            </a:r>
            <a:r>
              <a:rPr lang="en" sz="1100">
                <a:solidFill>
                  <a:srgbClr val="055192"/>
                </a:solidFill>
                <a:latin typeface="Roboto Mono"/>
                <a:ea typeface="Roboto Mono"/>
                <a:cs typeface="Roboto Mono"/>
                <a:sym typeface="Roboto Mono"/>
              </a:rPr>
              <a:t>"10Gi"</a:t>
            </a:r>
            <a:endParaRPr sz="1100">
              <a:solidFill>
                <a:schemeClr val="dk2"/>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100">
                <a:solidFill>
                  <a:schemeClr val="dk2"/>
                </a:solidFill>
                <a:latin typeface="Roboto Mono"/>
                <a:ea typeface="Roboto Mono"/>
                <a:cs typeface="Roboto Mono"/>
                <a:sym typeface="Roboto Mono"/>
              </a:rPr>
              <a:t>            </a:t>
            </a:r>
            <a:r>
              <a:rPr lang="en" sz="1100">
                <a:solidFill>
                  <a:srgbClr val="9900FF"/>
                </a:solidFill>
                <a:latin typeface="Roboto Mono"/>
                <a:ea typeface="Roboto Mono"/>
                <a:cs typeface="Roboto Mono"/>
                <a:sym typeface="Roboto Mono"/>
              </a:rPr>
              <a:t>nvidia.com/gpu</a:t>
            </a:r>
            <a:r>
              <a:rPr lang="en" sz="1100">
                <a:solidFill>
                  <a:schemeClr val="dk2"/>
                </a:solidFill>
                <a:latin typeface="Roboto Mono"/>
                <a:ea typeface="Roboto Mono"/>
                <a:cs typeface="Roboto Mono"/>
                <a:sym typeface="Roboto Mono"/>
              </a:rPr>
              <a:t>: </a:t>
            </a:r>
            <a:r>
              <a:rPr lang="en" sz="1100">
                <a:solidFill>
                  <a:srgbClr val="055192"/>
                </a:solidFill>
                <a:latin typeface="Roboto Mono"/>
                <a:ea typeface="Roboto Mono"/>
                <a:cs typeface="Roboto Mono"/>
                <a:sym typeface="Roboto Mono"/>
              </a:rPr>
              <a:t>1</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limits:</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cpu: "2"</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memory: "7Gi"</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ephemeral-storage: "10Gi"</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nvidia.com/gpu: 1</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command: ["python3", "-m", "vllm.entrypoints.api_server"]</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args:</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 --model=$(MODEL_ID)</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 --tensor-parallel-size=1</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 --dtype=half</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env:</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t/>
            </a:r>
            <a:endParaRPr sz="1100">
              <a:solidFill>
                <a:srgbClr val="434343"/>
              </a:solidFill>
              <a:latin typeface="Roboto Mono Light"/>
              <a:ea typeface="Roboto Mono Light"/>
              <a:cs typeface="Roboto Mono Light"/>
              <a:sym typeface="Roboto Mono Light"/>
            </a:endParaRPr>
          </a:p>
          <a:p>
            <a:pPr indent="0" lvl="0" marL="0" marR="0" rtl="0" algn="l">
              <a:lnSpc>
                <a:spcPct val="115000"/>
              </a:lnSpc>
              <a:spcBef>
                <a:spcPts val="0"/>
              </a:spcBef>
              <a:spcAft>
                <a:spcPts val="0"/>
              </a:spcAft>
              <a:buNone/>
            </a:pPr>
            <a:r>
              <a:rPr lang="en" sz="1100">
                <a:solidFill>
                  <a:srgbClr val="434343"/>
                </a:solidFill>
                <a:latin typeface="Roboto Mono Light"/>
                <a:ea typeface="Roboto Mono Light"/>
                <a:cs typeface="Roboto Mono Light"/>
                <a:sym typeface="Roboto Mono Light"/>
              </a:rPr>
              <a:t> </a:t>
            </a:r>
            <a:endParaRPr sz="1100">
              <a:solidFill>
                <a:srgbClr val="434343"/>
              </a:solidFill>
              <a:latin typeface="Roboto Mono Light"/>
              <a:ea typeface="Roboto Mono Light"/>
              <a:cs typeface="Roboto Mono Light"/>
              <a:sym typeface="Roboto Mono Light"/>
            </a:endParaRPr>
          </a:p>
        </p:txBody>
      </p:sp>
      <p:sp>
        <p:nvSpPr>
          <p:cNvPr id="135" name="Google Shape;135;p19"/>
          <p:cNvSpPr/>
          <p:nvPr/>
        </p:nvSpPr>
        <p:spPr>
          <a:xfrm>
            <a:off x="15150" y="5650"/>
            <a:ext cx="4557000" cy="1097400"/>
          </a:xfrm>
          <a:prstGeom prst="rect">
            <a:avLst/>
          </a:prstGeom>
          <a:solidFill>
            <a:srgbClr val="DFE9F0">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434343"/>
              </a:solidFill>
              <a:latin typeface="Roboto Mono Light"/>
              <a:ea typeface="Roboto Mono Light"/>
              <a:cs typeface="Roboto Mono Light"/>
              <a:sym typeface="Roboto Mono Light"/>
            </a:endParaRPr>
          </a:p>
        </p:txBody>
      </p:sp>
      <p:sp>
        <p:nvSpPr>
          <p:cNvPr id="136" name="Google Shape;136;p19"/>
          <p:cNvSpPr/>
          <p:nvPr/>
        </p:nvSpPr>
        <p:spPr>
          <a:xfrm>
            <a:off x="16450" y="4198975"/>
            <a:ext cx="4557000" cy="1097400"/>
          </a:xfrm>
          <a:prstGeom prst="rect">
            <a:avLst/>
          </a:prstGeom>
          <a:solidFill>
            <a:srgbClr val="DFE9F0">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37" name="Google Shape;137;p19"/>
          <p:cNvSpPr txBox="1"/>
          <p:nvPr>
            <p:ph type="title"/>
          </p:nvPr>
        </p:nvSpPr>
        <p:spPr>
          <a:xfrm>
            <a:off x="3673175" y="445025"/>
            <a:ext cx="5159100" cy="5727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Kubernetes Deployment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8s-template">
  <a:themeElements>
    <a:clrScheme name="Simple Light">
      <a:dk1>
        <a:srgbClr val="053F74"/>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