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Open Sans Medium"/>
      <p:regular r:id="rId23"/>
      <p:bold r:id="rId24"/>
      <p:italic r:id="rId25"/>
      <p:boldItalic r:id="rId26"/>
    </p:embeddedFont>
    <p:embeddedFont>
      <p:font typeface="Roboto Mono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3D137B-8719-4255-BCF0-71DB9E6B88A4}">
  <a:tblStyle styleId="{D43D137B-8719-4255-BCF0-71DB9E6B88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OpenSansMedium-bold.fntdata"/><Relationship Id="rId23" Type="http://schemas.openxmlformats.org/officeDocument/2006/relationships/font" Target="fonts/OpenSan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Medium-boldItalic.fntdata"/><Relationship Id="rId25" Type="http://schemas.openxmlformats.org/officeDocument/2006/relationships/font" Target="fonts/OpenSansMedium-italic.fntdata"/><Relationship Id="rId28" Type="http://schemas.openxmlformats.org/officeDocument/2006/relationships/font" Target="fonts/RobotoMono-bold.fntdata"/><Relationship Id="rId27" Type="http://schemas.openxmlformats.org/officeDocument/2006/relationships/font" Target="fonts/RobotoMon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RobotoMono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transformation program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digital bank from scratch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cloud native</a:t>
            </a:r>
            <a:r>
              <a:rPr lang="en"/>
              <a:t> stack, </a:t>
            </a:r>
            <a:r>
              <a:rPr b="1" lang="en"/>
              <a:t>public clouds</a:t>
            </a:r>
            <a:r>
              <a:rPr lang="en"/>
              <a:t> and implementing SRE practices             latest and greatest tech and exciting stage of the product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to ANZx    k8s distro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62a0eb72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62a0eb72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Scheduler  </a:t>
            </a:r>
            <a:r>
              <a:rPr b="1" lang="en"/>
              <a:t>central</a:t>
            </a:r>
            <a:r>
              <a:rPr lang="en"/>
              <a:t> component   kubelet - </a:t>
            </a:r>
            <a:r>
              <a:rPr b="1" lang="en"/>
              <a:t>distributed</a:t>
            </a:r>
            <a:r>
              <a:rPr lang="en"/>
              <a:t> component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worse than that - during this time this pod wasn’t even a candidate for the cluster scale up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https://github.com/prometheus-operator/kube-prometheus/blob/main/manifests/kubeStateMetrics-deployment.yaml#L12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d2f80353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d2f80353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62a0eb7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62a0eb7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technically this is not an issue, then why are we even bothering?</a:t>
            </a:r>
            <a:br>
              <a:rPr lang="en"/>
            </a:br>
            <a:br>
              <a:rPr lang="en"/>
            </a:br>
            <a:r>
              <a:rPr lang="en"/>
              <a:t>Precisely because *technically* it is not an issue, we on the Platform SRE side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Blissfully unaware of the effects Spot instances had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need a platform that enables productive development and is easy to work with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Depoy </a:t>
            </a:r>
            <a:r>
              <a:rPr lang="en"/>
              <a:t>complex</a:t>
            </a:r>
            <a:r>
              <a:rPr lang="en"/>
              <a:t> stacks consisting of multiple deployments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No wonder they would come after us with       </a:t>
            </a:r>
            <a:r>
              <a:rPr b="1" lang="en"/>
              <a:t>pitchforks</a:t>
            </a:r>
            <a:r>
              <a:rPr lang="en"/>
              <a:t>   and    torches.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b7ca822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b7ca822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mitigate concerns that are </a:t>
            </a:r>
            <a:r>
              <a:rPr lang="en"/>
              <a:t>particularly important in Spot clusters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real data, number that harde to argue with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proof that your platform is providing agreed level of service even when running on unreliable infrastructure.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Inspires confidence.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62a0eb72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62a0eb72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definition there will be MORE movement in your cluster. </a:t>
            </a:r>
            <a:br>
              <a:rPr lang="en"/>
            </a:br>
            <a:br>
              <a:rPr lang="en"/>
            </a:br>
            <a:r>
              <a:rPr lang="en"/>
              <a:t>The good news is that k8s is designed for        </a:t>
            </a:r>
            <a:r>
              <a:rPr b="1" lang="en"/>
              <a:t>dynamic env</a:t>
            </a:r>
            <a:r>
              <a:rPr lang="en"/>
              <a:t>  and   </a:t>
            </a:r>
            <a:r>
              <a:rPr b="1" lang="en"/>
              <a:t>failure scenarios</a:t>
            </a:r>
            <a:r>
              <a:rPr lang="en"/>
              <a:t>             and gives a lot of features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just need to harness this power really really well.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Probes, especially the startup probes. </a:t>
            </a:r>
            <a:br>
              <a:rPr lang="en"/>
            </a:br>
            <a:br>
              <a:rPr lang="en"/>
            </a:br>
            <a:r>
              <a:rPr lang="en"/>
              <a:t>Startup is the flip side of the </a:t>
            </a:r>
            <a:r>
              <a:rPr lang="en"/>
              <a:t>preemption</a:t>
            </a:r>
            <a:r>
              <a:rPr lang="en"/>
              <a:t>   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7ebb41c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47ebb41c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b81b360b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b81b360b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427e68a1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427e68a1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Provisioning model of compute Resources  </a:t>
            </a:r>
            <a:r>
              <a:rPr b="1" lang="en"/>
              <a:t>excess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Heavy discounts,      no availability guarantee       short preemption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Price fluctuates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ANZ Plus launched last year, production spend was not a major concern     but non-production massive beast</a:t>
            </a:r>
            <a:br>
              <a:rPr lang="en"/>
            </a:b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non prod we have multiple environments with few tiers in each.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these clusters we could tolerate some instability so we decided to explore spot instances to reduce our cloud spend.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7ebb41c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7ebb41c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today’s talk scope, We will only very briefly talk about the two main concerns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well understood     </a:t>
            </a:r>
            <a:r>
              <a:rPr b="1" lang="en"/>
              <a:t>well known patterns</a:t>
            </a:r>
            <a:r>
              <a:rPr lang="en"/>
              <a:t>, OSS and managed solutions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 in the little time that I have today I want to share some unexpected things we’ve learned on our journey - the unknown unknown. 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different.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427e68a1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427e68a1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 of spot and on-demand        requirements and constraints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Profile: </a:t>
            </a:r>
            <a:br>
              <a:rPr lang="en"/>
            </a:br>
            <a:br>
              <a:rPr lang="en"/>
            </a:br>
            <a:r>
              <a:rPr lang="en"/>
              <a:t>Balanced    </a:t>
            </a:r>
            <a:r>
              <a:rPr b="1" lang="en"/>
              <a:t>Optimized-utliisation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anaged dataplane for k8s      employs Machine Learning and predictive algorithms     proactively replace VMs.  Enterprise SLA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427e68a1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427e68a1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webservers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Batch processing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d20c1c4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d20c1c4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After the switch we started to see a lot of pods in erroring state. I think the main 2 pain points about this is:</a:t>
            </a:r>
            <a:br>
              <a:rPr lang="en"/>
            </a:br>
            <a:br>
              <a:rPr lang="en"/>
            </a:br>
            <a:r>
              <a:rPr lang="en"/>
              <a:t>1. The overwhelming amounts of these pods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The confusing way in which they are presented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status field will have 3 things: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Message, Phase and Reason. </a:t>
            </a:r>
            <a:br>
              <a:rPr lang="en"/>
            </a:br>
            <a:br>
              <a:rPr lang="en"/>
            </a:br>
            <a:r>
              <a:rPr lang="en"/>
              <a:t>The status is “made up” and only exists when you </a:t>
            </a:r>
            <a:r>
              <a:rPr lang="en"/>
              <a:t>describe</a:t>
            </a:r>
            <a:r>
              <a:rPr lang="en"/>
              <a:t> pod. </a:t>
            </a:r>
            <a:br>
              <a:rPr lang="en"/>
            </a:br>
            <a:br>
              <a:rPr lang="en"/>
            </a:b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was terminated in response to imminent node shutdown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d2f8035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d2f8035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not English speaker, not a lawyer -  collection of words I don’t understand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Events tell a better story??</a:t>
            </a:r>
            <a:br>
              <a:rPr lang="en"/>
            </a:br>
            <a:br>
              <a:rPr lang="en"/>
            </a:b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CM exists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Fresh timestamp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one is even </a:t>
            </a:r>
            <a:r>
              <a:rPr lang="en"/>
              <a:t>worse</a:t>
            </a:r>
            <a:r>
              <a:rPr lang="en"/>
              <a:t> because it refers to a config map that is created automatically by k8s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62a0eb7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62a0eb7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don’t have time for </a:t>
            </a:r>
            <a:r>
              <a:rPr lang="en"/>
              <a:t>suspense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Underlying VMs are managed in MIG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it detects a signal that VM is preempted it </a:t>
            </a:r>
            <a:r>
              <a:rPr b="1" lang="en"/>
              <a:t>MUST</a:t>
            </a:r>
            <a:r>
              <a:rPr lang="en"/>
              <a:t> remove the instance from its group     non negotiable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it </a:t>
            </a:r>
            <a:r>
              <a:rPr lang="en"/>
              <a:t>succeeds</a:t>
            </a:r>
            <a:r>
              <a:rPr lang="en"/>
              <a:t> the node will remain in the cluster      for all intents and purposes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from k8s perspective it is the same node with the same name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62a0eb72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62a0eb72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issue tracker confirms NodeAffinity are linked to kubelet restart edge case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that while the bulk of this issue was resolved with Node Graceful Shutdown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generation with the same features as Spot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</a:t>
            </a:r>
            <a:r>
              <a:rPr lang="en"/>
              <a:t> lifetime 24h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kubernetes-sigs/deschedule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kubernetes.io/blog/2023/04/17/fine-grained-pod-topology-spread-features-beta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kubernetes/autoscaler/tree/master/cluster-autoscaler/expander" TargetMode="External"/><Relationship Id="rId4" Type="http://schemas.openxmlformats.org/officeDocument/2006/relationships/hyperlink" Target="https://karpenter.sh/" TargetMode="External"/><Relationship Id="rId5" Type="http://schemas.openxmlformats.org/officeDocument/2006/relationships/hyperlink" Target="https://cloud.google.com/blog/topics/developers-practitioners/running-gke-application-spot-nodes-demand-nodes-fallback" TargetMode="External"/><Relationship Id="rId6" Type="http://schemas.openxmlformats.org/officeDocument/2006/relationships/hyperlink" Target="https://kubernetes.io/blog/2023/04/17/fine-grained-pod-topology-spread-features-beta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kubernetes/autoscaler/tree/master/cluster-autoscaler/expander" TargetMode="External"/><Relationship Id="rId4" Type="http://schemas.openxmlformats.org/officeDocument/2006/relationships/hyperlink" Target="https://karpenter.sh/" TargetMode="External"/><Relationship Id="rId5" Type="http://schemas.openxmlformats.org/officeDocument/2006/relationships/hyperlink" Target="https://cloud.google.com/blog/topics/developers-practitioners/running-gke-application-spot-nodes-demand-nodes-fallback" TargetMode="External"/><Relationship Id="rId6" Type="http://schemas.openxmlformats.org/officeDocument/2006/relationships/hyperlink" Target="https://kubernetes.io/blog/2023/04/17/fine-grained-pod-topology-spread-features-beta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ssuetracker.google.com/issues/1853629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87850" y="917000"/>
            <a:ext cx="7368300" cy="10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3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Lessons Learned Running GKE Clusters on Spot Instances</a:t>
            </a:r>
            <a:endParaRPr sz="5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700" y="2869500"/>
            <a:ext cx="2080325" cy="19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900" y="3965825"/>
            <a:ext cx="1723800" cy="10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625" y="3436425"/>
            <a:ext cx="1258500" cy="1332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493425" y="2182300"/>
            <a:ext cx="604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Olga Mirensky, Platform Engineer, ANZx</a:t>
            </a:r>
            <a:endParaRPr sz="18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to no impact on workloads… 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00" y="1391200"/>
            <a:ext cx="8740372" cy="19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217850" y="3411900"/>
            <a:ext cx="6909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12 pods in 21 seconds on the same node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At least 21 seconds deployment did not have desired capacity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It is not a problem </a:t>
            </a:r>
            <a:r>
              <a:rPr lang="en" u="sng">
                <a:solidFill>
                  <a:schemeClr val="dk2"/>
                </a:solidFill>
              </a:rPr>
              <a:t>now</a:t>
            </a:r>
            <a:r>
              <a:rPr lang="en">
                <a:solidFill>
                  <a:schemeClr val="dk2"/>
                </a:solidFill>
              </a:rPr>
              <a:t>, but </a:t>
            </a:r>
            <a:r>
              <a:rPr lang="en" u="sng">
                <a:solidFill>
                  <a:schemeClr val="dk2"/>
                </a:solidFill>
              </a:rPr>
              <a:t>something happened</a:t>
            </a:r>
            <a:r>
              <a:rPr lang="en">
                <a:solidFill>
                  <a:schemeClr val="dk2"/>
                </a:solidFill>
              </a:rPr>
              <a:t> in the past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1958825" y="1391200"/>
            <a:ext cx="1186800" cy="1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Panic!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1400250" y="1523675"/>
            <a:ext cx="6343500" cy="16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200">
                <a:solidFill>
                  <a:srgbClr val="666666"/>
                </a:solidFill>
              </a:rPr>
              <a:t>Does my Deployment (StatefulSet / DaemonSet) have desired number of replicas </a:t>
            </a:r>
            <a:r>
              <a:rPr b="1" lang="en" sz="2200">
                <a:solidFill>
                  <a:srgbClr val="38761D"/>
                </a:solidFill>
              </a:rPr>
              <a:t>Running</a:t>
            </a:r>
            <a:r>
              <a:rPr b="1" lang="en" sz="2200">
                <a:solidFill>
                  <a:srgbClr val="666666"/>
                </a:solidFill>
              </a:rPr>
              <a:t> and Ready?</a:t>
            </a:r>
            <a:endParaRPr b="1" sz="2200">
              <a:solidFill>
                <a:srgbClr val="666666"/>
              </a:solidFill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415600" y="3958950"/>
            <a:ext cx="598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But there is a better way…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so “little impact”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Platform should be easy to consume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Engineers are not experts in Dead Pods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Engineers raise “issues” and support requests again and again, wastes time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Spot instances became the first suspect when anything goes wrong even when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Technically there is no issue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Or issues are not caused by Spot preemptions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311700" y="1152475"/>
            <a:ext cx="8520600" cy="3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k8s Garbage Collector 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 GKE threshold is 1000 objects</a:t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https://github.com/kubernetes-sigs/descheduler</a:t>
            </a:r>
            <a:r>
              <a:rPr lang="en"/>
              <a:t> 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Safely evicts (not deletes) pods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Rebalance Availability Zones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Spread pods of the same deployment across nodes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Remove ‘Failed’ pods immediately, and more</a:t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Platform Critical User Journeys (CUJ) and SLOs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311700" y="1152475"/>
            <a:ext cx="8520600" cy="30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well-known SRE k8s practices are crucial on Spot: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Replication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Spread across zones and nodes (TSC[1], pod AntiAffinity)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Graceful shutdown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Tier applications by priority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PDBs. Don’t protect from Spot preemptions, but improve overall availability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408700" y="4319150"/>
            <a:ext cx="839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[1] new features:</a:t>
            </a:r>
            <a:r>
              <a:rPr lang="en"/>
              <a:t>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https://kubernetes.io/blog/2023/04/17/fine-grained-pod-topology-spread-features-beta/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311700" y="121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What doesn’t kill you makes you stronger</a:t>
            </a:r>
            <a:endParaRPr sz="2700"/>
          </a:p>
        </p:txBody>
      </p:sp>
      <p:sp>
        <p:nvSpPr>
          <p:cNvPr id="187" name="Google Shape;187;p27"/>
          <p:cNvSpPr txBox="1"/>
          <p:nvPr/>
        </p:nvSpPr>
        <p:spPr>
          <a:xfrm>
            <a:off x="2783000" y="1997275"/>
            <a:ext cx="370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</a:t>
            </a:r>
            <a:endParaRPr/>
          </a:p>
        </p:txBody>
      </p:sp>
      <p:sp>
        <p:nvSpPr>
          <p:cNvPr id="188" name="Google Shape;188;p27"/>
          <p:cNvSpPr txBox="1"/>
          <p:nvPr/>
        </p:nvSpPr>
        <p:spPr>
          <a:xfrm>
            <a:off x="508100" y="3333750"/>
            <a:ext cx="82545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CAS expanders: </a:t>
            </a:r>
            <a:r>
              <a:rPr lang="en" sz="1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https://github.com/kubernetes/autoscaler/tree/master/cluster-autoscaler/expander</a:t>
            </a:r>
            <a:r>
              <a:rPr lang="en" sz="1000">
                <a:solidFill>
                  <a:schemeClr val="dk2"/>
                </a:solidFill>
              </a:rPr>
              <a:t> 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Open Source CAS developed by AWS: </a:t>
            </a:r>
            <a:r>
              <a:rPr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https://karpenter.sh/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GKE on-demand fallback: </a:t>
            </a:r>
            <a:r>
              <a:rPr lang="en" sz="1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https://cloud.google.com/blog/topics/developers-practitioners/running-gke-application-spot-nodes-demand-nodes-fallback</a:t>
            </a:r>
            <a:r>
              <a:rPr lang="en" sz="1000">
                <a:solidFill>
                  <a:schemeClr val="dk2"/>
                </a:solidFill>
              </a:rPr>
              <a:t> 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TopologySpreadConstraints new features: </a:t>
            </a:r>
            <a:r>
              <a:rPr lang="en" sz="1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https://kubernetes.io/blog/2023/04/17/fine-grained-pod-topology-spread-features-beta/</a:t>
            </a:r>
            <a:endParaRPr sz="1000"/>
          </a:p>
        </p:txBody>
      </p:sp>
      <p:cxnSp>
        <p:nvCxnSpPr>
          <p:cNvPr id="189" name="Google Shape;189;p27"/>
          <p:cNvCxnSpPr/>
          <p:nvPr/>
        </p:nvCxnSpPr>
        <p:spPr>
          <a:xfrm flipH="1" rot="10800000">
            <a:off x="2125350" y="3158050"/>
            <a:ext cx="48933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100"/>
            </a:br>
            <a:r>
              <a:rPr lang="en" sz="1100"/>
              <a:t>CAS expanders: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https://github.com/kubernetes/autoscaler/tree/master/cluster-autoscaler/expander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Open Source CAS developed by AWS: </a:t>
            </a:r>
            <a:r>
              <a:rPr lang="en" sz="11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https://karpenter.sh/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GKE on-demand fallback: </a:t>
            </a:r>
            <a:r>
              <a:rPr lang="en" sz="11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https://cloud.google.com/blog/topics/developers-practitioners/running-gke-application-spot-nodes-demand-nodes-fallback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TopologySpreadConstraints new features: </a:t>
            </a:r>
            <a:r>
              <a:rPr lang="en" sz="11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https://kubernetes.io/blog/2023/04/17/fine-grained-pod-topology-spread-features-beta/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Spot Instances Quick Overview</a:t>
            </a:r>
            <a:endParaRPr/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311700" y="16096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{D43D137B-8719-4255-BCF0-71DB9E6B88A4}</a:tableStyleId>
              </a:tblPr>
              <a:tblGrid>
                <a:gridCol w="1340050"/>
                <a:gridCol w="2137550"/>
                <a:gridCol w="2706200"/>
                <a:gridCol w="2336800"/>
              </a:tblGrid>
              <a:tr h="37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Discount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60 - 91%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 to 90%</a:t>
                      </a:r>
                      <a:endParaRPr sz="1200"/>
                    </a:p>
                  </a:txBody>
                  <a:tcPr marT="91425" marB="91425" marR="133100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 to 90%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Updates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Once a month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Can be f</a:t>
                      </a:r>
                      <a:r>
                        <a:rPr lang="en" sz="1200"/>
                        <a:t>requent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Variable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Options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One size fits all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r>
                        <a:rPr lang="en" sz="1200"/>
                        <a:t>rice and/or capacity</a:t>
                      </a:r>
                      <a:r>
                        <a:rPr lang="en" sz="1200"/>
                        <a:t> optimised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Set max price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Notice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 sec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min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 sec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On preemption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Stop/Hibernate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Stop/Hibernate/Terminate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Deallocate/Delete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Price Insights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API, Cost table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`</a:t>
                      </a:r>
                      <a:r>
                        <a:rPr lang="en" sz="1200"/>
                        <a:t>aws ec2 describe-spot-price-history`</a:t>
                      </a:r>
                      <a:br>
                        <a:rPr lang="en" sz="1200"/>
                      </a:br>
                      <a:r>
                        <a:rPr lang="en" sz="1200"/>
                        <a:t>Spot instance advisor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Portal price/eviction history, API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8200" y="1475775"/>
            <a:ext cx="956477" cy="6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2475" y="1685825"/>
            <a:ext cx="356500" cy="21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9975" y="1590121"/>
            <a:ext cx="1182121" cy="31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4"/>
          <p:cNvCxnSpPr/>
          <p:nvPr/>
        </p:nvCxnSpPr>
        <p:spPr>
          <a:xfrm>
            <a:off x="1645920" y="1984248"/>
            <a:ext cx="7047300" cy="63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Talk Scope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797351" y="1737026"/>
            <a:ext cx="2444073" cy="23016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729425" y="1671850"/>
            <a:ext cx="24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763"/>
                </a:solidFill>
              </a:rPr>
              <a:t>Capacity Availability</a:t>
            </a:r>
            <a:endParaRPr sz="1600">
              <a:solidFill>
                <a:srgbClr val="073763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55825" y="2938100"/>
            <a:ext cx="24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891AD"/>
                </a:solidFill>
              </a:rPr>
              <a:t>Graceful Termination</a:t>
            </a:r>
            <a:endParaRPr sz="1600">
              <a:solidFill>
                <a:srgbClr val="5891AD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236200" y="3894625"/>
            <a:ext cx="7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F31"/>
                </a:solidFill>
              </a:rPr>
              <a:t>huh?..</a:t>
            </a:r>
            <a:endParaRPr>
              <a:solidFill>
                <a:srgbClr val="FF6F31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72125" y="4385175"/>
            <a:ext cx="800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Disclaimer: This pie chart is a work of fiction. Any resemblance to actual stats is purely coincidental.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468588" y="2687775"/>
            <a:ext cx="11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5448300" y="3894625"/>
            <a:ext cx="24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 today’s talk</a:t>
            </a:r>
            <a:endParaRPr/>
          </a:p>
        </p:txBody>
      </p:sp>
      <p:cxnSp>
        <p:nvCxnSpPr>
          <p:cNvPr id="81" name="Google Shape;81;p15"/>
          <p:cNvCxnSpPr>
            <a:endCxn id="77" idx="3"/>
          </p:cNvCxnSpPr>
          <p:nvPr/>
        </p:nvCxnSpPr>
        <p:spPr>
          <a:xfrm rot="10800000">
            <a:off x="4976600" y="4094725"/>
            <a:ext cx="47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Spot Capacity Management in Kubernetes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8520600" cy="35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Fallback to on-demand automatically (and un-fallback)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Priority based expander for Cluster Auto Scaler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GKE Cluster Auto Scaler price-optimised by default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Weighted NodeAffinity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Cluster Reserved Capacity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Cluster Auto Scaler config option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Headroom / balloon pods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Managed Dataplane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Spot by NetApp, etc.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Service quota limit for Spot CPU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504" y="2495550"/>
            <a:ext cx="3384794" cy="212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Graceful</a:t>
            </a:r>
            <a:r>
              <a:rPr lang="en"/>
              <a:t> Shutdown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8520600" cy="34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Fault</a:t>
            </a:r>
            <a:r>
              <a:rPr lang="en"/>
              <a:t> tolerant applications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Graceful shutdown on SIGTERM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In-flight requests handled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requests not routed and not accepted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External connections are closed (DB)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 specific requirements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Node Graceful Shutdown </a:t>
            </a:r>
            <a:r>
              <a:rPr lang="en"/>
              <a:t>feature</a:t>
            </a:r>
            <a:r>
              <a:rPr lang="en"/>
              <a:t> in k8s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Enabled by default since 1.21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Node NotReady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SIGTERM propagation: workload vs system pods</a:t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5308400" y="3745725"/>
            <a:ext cx="2560200" cy="274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25</a:t>
            </a:r>
            <a:r>
              <a:rPr b="1" lang="en"/>
              <a:t> sec</a:t>
            </a:r>
            <a:endParaRPr b="1"/>
          </a:p>
        </p:txBody>
      </p:sp>
      <p:sp>
        <p:nvSpPr>
          <p:cNvPr id="96" name="Google Shape;96;p17"/>
          <p:cNvSpPr/>
          <p:nvPr/>
        </p:nvSpPr>
        <p:spPr>
          <a:xfrm>
            <a:off x="7868600" y="3745725"/>
            <a:ext cx="640200" cy="2742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 sec</a:t>
            </a:r>
            <a:endParaRPr b="1"/>
          </a:p>
        </p:txBody>
      </p:sp>
      <p:sp>
        <p:nvSpPr>
          <p:cNvPr id="97" name="Google Shape;97;p17"/>
          <p:cNvSpPr txBox="1"/>
          <p:nvPr/>
        </p:nvSpPr>
        <p:spPr>
          <a:xfrm>
            <a:off x="5870000" y="3345525"/>
            <a:ext cx="143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Workload Pods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7727300" y="3130125"/>
            <a:ext cx="92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Pods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2475"/>
            <a:ext cx="3807652" cy="18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5500" y="2925425"/>
            <a:ext cx="5084626" cy="181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broke everything (but not really)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9000" y="1525075"/>
            <a:ext cx="5471124" cy="108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7881750" y="3784750"/>
            <a:ext cx="72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🤔</a:t>
            </a:r>
            <a:endParaRPr sz="2400"/>
          </a:p>
        </p:txBody>
      </p:sp>
      <p:sp>
        <p:nvSpPr>
          <p:cNvPr id="108" name="Google Shape;108;p18"/>
          <p:cNvSpPr/>
          <p:nvPr/>
        </p:nvSpPr>
        <p:spPr>
          <a:xfrm>
            <a:off x="7333050" y="3219463"/>
            <a:ext cx="548700" cy="100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7923150" y="2992675"/>
            <a:ext cx="54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⁉️</a:t>
            </a:r>
            <a:endParaRPr sz="2400"/>
          </a:p>
        </p:txBody>
      </p:sp>
      <p:sp>
        <p:nvSpPr>
          <p:cNvPr id="110" name="Google Shape;110;p18"/>
          <p:cNvSpPr/>
          <p:nvPr/>
        </p:nvSpPr>
        <p:spPr>
          <a:xfrm>
            <a:off x="4657850" y="1525075"/>
            <a:ext cx="485700" cy="1089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7673275" y="1525075"/>
            <a:ext cx="1302300" cy="112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7448650" y="3916400"/>
            <a:ext cx="433200" cy="100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235475" y="3318175"/>
            <a:ext cx="2979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OutOfpods, Error, </a:t>
            </a:r>
            <a:r>
              <a:rPr lang="en">
                <a:solidFill>
                  <a:srgbClr val="222222"/>
                </a:solidFill>
                <a:highlight>
                  <a:schemeClr val="lt1"/>
                </a:highlight>
              </a:rPr>
              <a:t>NotReady, </a:t>
            </a:r>
            <a:r>
              <a:rPr lang="en"/>
              <a:t>ContainerStatusUknown,</a:t>
            </a:r>
            <a:br>
              <a:rPr lang="en"/>
            </a:br>
            <a:r>
              <a:rPr lang="en"/>
              <a:t>NodeShutdown, Terminated,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Init:ContainerStatusUnknown </a:t>
            </a:r>
            <a:b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and more!! 😵‍💫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message: Pod Predicate NodeAffinity failed</a:t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311700" y="1453050"/>
            <a:ext cx="8520600" cy="104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Warning  FailedMount  2m21s (x3870 over 5d10h) kubelet  MountVolume.SetUp failed for volume “xxxx”      : object “&lt;namespace&gt;“/”&lt;name&gt;” not registered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3354950" y="1937400"/>
            <a:ext cx="1953600" cy="25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311700" y="2659200"/>
            <a:ext cx="8522100" cy="179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Warning  FailedMount   45m (x185 over 6h45m)  kubelet  MountVolume.SetUp failed for volume              </a:t>
            </a:r>
            <a:r>
              <a:rPr lang="en" sz="11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                         kube-api-access-12345" : object "my-ns"/"kube-root-ca.crt" not registered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Warning  NodeAffinity  41m                    kubelet  Predicate NodeAffinity failed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Roboto Mono"/>
                <a:ea typeface="Roboto Mono"/>
                <a:cs typeface="Roboto Mono"/>
                <a:sym typeface="Roboto Mono"/>
              </a:rPr>
              <a:t>Warning  FailedMount   26s (x28 over 41m)     kubelet  MountVolume.SetUp failed for volume </a:t>
            </a:r>
            <a:br>
              <a:rPr lang="en" sz="11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kube-api-access-12345" : object "my-ns"/"kube-root-ca.crt" not registered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2236300" y="1681200"/>
            <a:ext cx="560700" cy="25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2493425" y="3154950"/>
            <a:ext cx="1953600" cy="25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2493425" y="3905450"/>
            <a:ext cx="1953600" cy="25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 Reclaiming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6275"/>
            <a:ext cx="5442774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5961550" y="1358525"/>
            <a:ext cx="2682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The same </a:t>
            </a:r>
            <a:r>
              <a:rPr lang="en" sz="1600" u="sng">
                <a:solidFill>
                  <a:schemeClr val="dk2"/>
                </a:solidFill>
              </a:rPr>
              <a:t>node</a:t>
            </a:r>
            <a:r>
              <a:rPr lang="en" sz="1600">
                <a:solidFill>
                  <a:schemeClr val="dk2"/>
                </a:solidFill>
              </a:rPr>
              <a:t> can </a:t>
            </a:r>
            <a:br>
              <a:rPr lang="en" sz="1600">
                <a:solidFill>
                  <a:schemeClr val="dk2"/>
                </a:solidFill>
              </a:rPr>
            </a:br>
            <a:r>
              <a:rPr lang="en" sz="1600">
                <a:solidFill>
                  <a:schemeClr val="dk2"/>
                </a:solidFill>
              </a:rPr>
              <a:t>be backed by 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different </a:t>
            </a:r>
            <a:r>
              <a:rPr lang="en" sz="1600" u="sng">
                <a:solidFill>
                  <a:schemeClr val="dk2"/>
                </a:solidFill>
              </a:rPr>
              <a:t>VMs</a:t>
            </a:r>
            <a:r>
              <a:rPr lang="en" sz="1600">
                <a:solidFill>
                  <a:schemeClr val="dk2"/>
                </a:solidFill>
              </a:rPr>
              <a:t> over its lifetime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175200" y="4645152"/>
            <a:ext cx="76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method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3607600" y="4645152"/>
            <a:ext cx="76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identity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34" name="Google Shape;134;p20"/>
          <p:cNvCxnSpPr/>
          <p:nvPr/>
        </p:nvCxnSpPr>
        <p:spPr>
          <a:xfrm rot="10800000">
            <a:off x="2556050" y="4492675"/>
            <a:ext cx="0" cy="23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20"/>
          <p:cNvCxnSpPr/>
          <p:nvPr/>
        </p:nvCxnSpPr>
        <p:spPr>
          <a:xfrm rot="10800000">
            <a:off x="3941325" y="4492675"/>
            <a:ext cx="0" cy="23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20"/>
          <p:cNvSpPr/>
          <p:nvPr/>
        </p:nvSpPr>
        <p:spPr>
          <a:xfrm>
            <a:off x="2936900" y="3965600"/>
            <a:ext cx="934500" cy="28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6401675" y="3870500"/>
            <a:ext cx="157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recreateInstance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38" name="Google Shape;138;p20"/>
          <p:cNvCxnSpPr>
            <a:stCxn id="137" idx="1"/>
          </p:cNvCxnSpPr>
          <p:nvPr/>
        </p:nvCxnSpPr>
        <p:spPr>
          <a:xfrm flipH="1">
            <a:off x="5873675" y="4070600"/>
            <a:ext cx="5280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NodeAffinity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311700" y="1152475"/>
            <a:ext cx="8520600" cy="14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NodeAffinity pods traced back to a node with reclaimed VM and still in cluster</a:t>
            </a:r>
            <a:endParaRPr sz="160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R</a:t>
            </a:r>
            <a:r>
              <a:rPr lang="en" sz="1600"/>
              <a:t>elated to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https://issuetracker.google.com/issues/185362914</a:t>
            </a:r>
            <a:endParaRPr sz="1600"/>
          </a:p>
          <a:p>
            <a:pPr indent="-30416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Kubelet restart edge case</a:t>
            </a:r>
            <a:endParaRPr/>
          </a:p>
          <a:p>
            <a:pPr indent="-30416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Still an issue with GKE preemptible VMs at the time.</a:t>
            </a:r>
            <a:endParaRPr/>
          </a:p>
          <a:p>
            <a:pPr indent="-30416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Users still report this issue (1.24.10-gke.2300)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324675" y="2994700"/>
            <a:ext cx="4305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“Note that this issue has little to no impact on workloads. As long as the pod is backed by controller (deployment/statefulset, etc) a new </a:t>
            </a:r>
            <a:br>
              <a:rPr lang="en" sz="1600">
                <a:solidFill>
                  <a:schemeClr val="dk2"/>
                </a:solidFill>
              </a:rPr>
            </a:br>
            <a:r>
              <a:rPr lang="en" sz="1600">
                <a:solidFill>
                  <a:schemeClr val="dk2"/>
                </a:solidFill>
              </a:rPr>
              <a:t>pod is immediately created and rescheduled.”</a:t>
            </a:r>
            <a:endParaRPr sz="1600"/>
          </a:p>
        </p:txBody>
      </p:sp>
      <p:sp>
        <p:nvSpPr>
          <p:cNvPr id="146" name="Google Shape;146;p21"/>
          <p:cNvSpPr/>
          <p:nvPr/>
        </p:nvSpPr>
        <p:spPr>
          <a:xfrm>
            <a:off x="4758900" y="2994950"/>
            <a:ext cx="4229400" cy="153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C1D"/>
                </a:solidFill>
                <a:latin typeface="Roboto Mono"/>
                <a:ea typeface="Roboto Mono"/>
                <a:cs typeface="Roboto Mono"/>
                <a:sym typeface="Roboto Mono"/>
              </a:rPr>
              <a:t>$ kubectl get pod $name -o yaml</a:t>
            </a:r>
            <a:br>
              <a:rPr lang="en" sz="1200">
                <a:solidFill>
                  <a:srgbClr val="1D1C1D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solidFill>
                  <a:srgbClr val="1D1C1D"/>
                </a:solidFill>
                <a:latin typeface="Roboto Mono"/>
                <a:ea typeface="Roboto Mono"/>
                <a:cs typeface="Roboto Mono"/>
                <a:sym typeface="Roboto Mono"/>
              </a:rPr>
              <a:t>…</a:t>
            </a:r>
            <a:br>
              <a:rPr lang="en" sz="1200">
                <a:solidFill>
                  <a:srgbClr val="1D1C1D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solidFill>
                  <a:srgbClr val="1D1C1D"/>
                </a:solidFill>
                <a:latin typeface="Roboto Mono"/>
                <a:ea typeface="Roboto Mono"/>
                <a:cs typeface="Roboto Mono"/>
                <a:sym typeface="Roboto Mono"/>
              </a:rPr>
              <a:t>status:</a:t>
            </a:r>
            <a:endParaRPr sz="1200">
              <a:solidFill>
                <a:srgbClr val="1D1C1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C1D"/>
                </a:solidFill>
                <a:latin typeface="Roboto Mono"/>
                <a:ea typeface="Roboto Mono"/>
                <a:cs typeface="Roboto Mono"/>
                <a:sym typeface="Roboto Mono"/>
              </a:rPr>
              <a:t>  message: Pod Predicate NodeAffinity failed</a:t>
            </a:r>
            <a:endParaRPr sz="1200">
              <a:solidFill>
                <a:srgbClr val="1D1C1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C1D"/>
                </a:solidFill>
                <a:latin typeface="Roboto Mono"/>
                <a:ea typeface="Roboto Mono"/>
                <a:cs typeface="Roboto Mono"/>
                <a:sym typeface="Roboto Mono"/>
              </a:rPr>
              <a:t>  phase: Failed</a:t>
            </a:r>
            <a:endParaRPr sz="1200">
              <a:solidFill>
                <a:srgbClr val="1D1C1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C1D"/>
                </a:solidFill>
                <a:latin typeface="Roboto Mono"/>
                <a:ea typeface="Roboto Mono"/>
                <a:cs typeface="Roboto Mono"/>
                <a:sym typeface="Roboto Mono"/>
              </a:rPr>
              <a:t>  reason: NodeAffinity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4933150" y="3943266"/>
            <a:ext cx="1479900" cy="25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